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8" r:id="rId2"/>
    <p:sldMasterId id="2147483687" r:id="rId3"/>
  </p:sldMasterIdLst>
  <p:notesMasterIdLst>
    <p:notesMasterId r:id="rId17"/>
  </p:notesMasterIdLst>
  <p:handoutMasterIdLst>
    <p:handoutMasterId r:id="rId18"/>
  </p:handoutMasterIdLst>
  <p:sldIdLst>
    <p:sldId id="337" r:id="rId4"/>
    <p:sldId id="446" r:id="rId5"/>
    <p:sldId id="425" r:id="rId6"/>
    <p:sldId id="413" r:id="rId7"/>
    <p:sldId id="447" r:id="rId8"/>
    <p:sldId id="448" r:id="rId9"/>
    <p:sldId id="414" r:id="rId10"/>
    <p:sldId id="398" r:id="rId11"/>
    <p:sldId id="417" r:id="rId12"/>
    <p:sldId id="438" r:id="rId13"/>
    <p:sldId id="402" r:id="rId14"/>
    <p:sldId id="406" r:id="rId15"/>
    <p:sldId id="445" r:id="rId16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1CD06A-7F10-4E43-98A2-FC8A036416E2}">
          <p14:sldIdLst>
            <p14:sldId id="337"/>
            <p14:sldId id="446"/>
            <p14:sldId id="425"/>
            <p14:sldId id="413"/>
            <p14:sldId id="447"/>
            <p14:sldId id="448"/>
            <p14:sldId id="414"/>
            <p14:sldId id="398"/>
            <p14:sldId id="417"/>
            <p14:sldId id="438"/>
            <p14:sldId id="402"/>
            <p14:sldId id="406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lia" initials="Al" lastIdx="1" clrIdx="0">
    <p:extLst>
      <p:ext uri="{19B8F6BF-5375-455C-9EA6-DF929625EA0E}">
        <p15:presenceInfo xmlns:p15="http://schemas.microsoft.com/office/powerpoint/2012/main" userId="f4a2d0bf3ccef5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CBCBCB"/>
    <a:srgbClr val="161616"/>
    <a:srgbClr val="0070C0"/>
    <a:srgbClr val="BFBFBF"/>
    <a:srgbClr val="7F7F7F"/>
    <a:srgbClr val="FFFFFF"/>
    <a:srgbClr val="D9D9D9"/>
    <a:srgbClr val="F2E2E2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4" autoAdjust="0"/>
    <p:restoredTop sz="90201" autoAdjust="0"/>
  </p:normalViewPr>
  <p:slideViewPr>
    <p:cSldViewPr>
      <p:cViewPr varScale="1">
        <p:scale>
          <a:sx n="75" d="100"/>
          <a:sy n="75" d="100"/>
        </p:scale>
        <p:origin x="788" y="-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468772" y="992912"/>
            <a:ext cx="4279692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135682" cy="42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851920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139953" y="992912"/>
            <a:ext cx="4608511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5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913284"/>
            <a:ext cx="8266467" cy="432048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03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553249"/>
            <a:ext cx="8266467" cy="468051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128689" cy="57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985292"/>
            <a:ext cx="3491879" cy="640071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4">
            <a:extLst>
              <a:ext uri="{FF2B5EF4-FFF2-40B4-BE49-F238E27FC236}">
                <a16:creationId xmlns:a16="http://schemas.microsoft.com/office/drawing/2014/main" id="{F85F8A62-66A5-46BF-A2FE-1D28CED4F2D0}"/>
              </a:ext>
            </a:extLst>
          </p:cNvPr>
          <p:cNvSpPr txBox="1">
            <a:spLocks/>
          </p:cNvSpPr>
          <p:nvPr userDrawn="1"/>
        </p:nvSpPr>
        <p:spPr>
          <a:xfrm>
            <a:off x="128691" y="985292"/>
            <a:ext cx="3003150" cy="62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950" b="1" kern="12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id="{29605134-A6A8-4C68-92B0-E7ECD3EEE885}"/>
              </a:ext>
            </a:extLst>
          </p:cNvPr>
          <p:cNvSpPr/>
          <p:nvPr userDrawn="1"/>
        </p:nvSpPr>
        <p:spPr>
          <a:xfrm flipH="1" flipV="1">
            <a:off x="516782" y="1779834"/>
            <a:ext cx="128688" cy="3364707"/>
          </a:xfrm>
          <a:prstGeom prst="roundRect">
            <a:avLst>
              <a:gd name="adj" fmla="val 50000"/>
            </a:avLst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C0727356-88CF-49D2-A4EB-DDB6E16CCEB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28689" y="5367508"/>
            <a:ext cx="8475757" cy="637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텍스트 개체 틀 15">
            <a:extLst>
              <a:ext uri="{FF2B5EF4-FFF2-40B4-BE49-F238E27FC236}">
                <a16:creationId xmlns:a16="http://schemas.microsoft.com/office/drawing/2014/main" id="{FDC7EB74-E14C-4EC3-9470-B3F1C2BA001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62174" y="1797050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D6A6AD6-BDDA-4285-9987-EC1C19606828}"/>
              </a:ext>
            </a:extLst>
          </p:cNvPr>
          <p:cNvCxnSpPr>
            <a:cxnSpLocks/>
          </p:cNvCxnSpPr>
          <p:nvPr userDrawn="1"/>
        </p:nvCxnSpPr>
        <p:spPr>
          <a:xfrm>
            <a:off x="267692" y="1461542"/>
            <a:ext cx="2720132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F6D69891-D47A-4460-BFFE-34480B96837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3005" y="1779835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 b="1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3" name="슬라이드 번호 개체 틀 3">
            <a:extLst>
              <a:ext uri="{FF2B5EF4-FFF2-40B4-BE49-F238E27FC236}">
                <a16:creationId xmlns:a16="http://schemas.microsoft.com/office/drawing/2014/main" id="{C474374E-C2F4-443E-94CA-80C335801E2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33701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85896E9-8AE4-4CE6-B380-3E23E476806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2D90C7-3006-4611-96BF-295374DA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BEEB7FD-3775-401B-AA19-09D37B9A02E1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427D89CA-8D59-44B6-BF05-B5727ECF40E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61E112B-820E-4F42-A751-F74289B4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13070CB-A27B-44F4-9C9A-317CC32ACC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B3AECA-9A02-4C89-B45B-7ED1C2AFCE1E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B24E5BE5-B4DE-4739-B265-0AB8AC755A4C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605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0C0B21-0D53-4640-8A9A-A337F0A3D05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8772" y="697259"/>
            <a:ext cx="4279692" cy="4464498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4A62169F-678F-4616-9F6D-EFB9D6CAF6A4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301">
            <a:extLst>
              <a:ext uri="{FF2B5EF4-FFF2-40B4-BE49-F238E27FC236}">
                <a16:creationId xmlns:a16="http://schemas.microsoft.com/office/drawing/2014/main" id="{0E40EA08-F086-462C-B3D7-8C4A602269E6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6D1CF3D-2D26-492A-90ED-006F747D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764F884-BFF8-495F-874B-8C75A69E6D5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4872BE4-C7D4-4311-87D1-3D3F74DF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A9C85E7-54C1-4785-972A-B94366322D8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10C9F58D-0456-40A0-980E-26B414C7922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56A6E61C-C431-444E-8BC7-E8E1EF4F096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CA9B36BC-FECB-4486-8D94-6C02E9D1564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801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822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627791" y="697259"/>
            <a:ext cx="6120673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162350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2339752" y="913284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72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914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0414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157829F-7AE8-43B0-88B4-7A68F6161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2601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A5A2B4B-B84B-4B2B-9482-28244F6F5E4D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1C9482FF-F985-40A7-818E-610EA6BD613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BDE4B86A-5F13-4DEF-B335-18AA32AB417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98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0730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08">
            <a:extLst>
              <a:ext uri="{FF2B5EF4-FFF2-40B4-BE49-F238E27FC236}">
                <a16:creationId xmlns:a16="http://schemas.microsoft.com/office/drawing/2014/main" id="{47F7D1B8-F8CF-4301-978C-0A79AD935F9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2486704"/>
              </p:ext>
            </p:extLst>
          </p:nvPr>
        </p:nvGraphicFramePr>
        <p:xfrm>
          <a:off x="94804" y="3937620"/>
          <a:ext cx="8972550" cy="1695100"/>
        </p:xfrm>
        <a:graphic>
          <a:graphicData uri="http://schemas.openxmlformats.org/drawingml/2006/table">
            <a:tbl>
              <a:tblPr/>
              <a:tblGrid>
                <a:gridCol w="89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9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                                 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028384" y="5377780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graphicFrame>
        <p:nvGraphicFramePr>
          <p:cNvPr id="12" name="Group 315">
            <a:extLst>
              <a:ext uri="{FF2B5EF4-FFF2-40B4-BE49-F238E27FC236}">
                <a16:creationId xmlns:a16="http://schemas.microsoft.com/office/drawing/2014/main" id="{D0D823F7-0166-4B76-AEE8-12597BA6E8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9853370"/>
              </p:ext>
            </p:extLst>
          </p:nvPr>
        </p:nvGraphicFramePr>
        <p:xfrm>
          <a:off x="6587778" y="603730"/>
          <a:ext cx="2479576" cy="3177278"/>
        </p:xfrm>
        <a:graphic>
          <a:graphicData uri="http://schemas.openxmlformats.org/drawingml/2006/table">
            <a:tbl>
              <a:tblPr/>
              <a:tblGrid>
                <a:gridCol w="247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L="91462" marR="91462"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66">
            <a:extLst>
              <a:ext uri="{FF2B5EF4-FFF2-40B4-BE49-F238E27FC236}">
                <a16:creationId xmlns:a16="http://schemas.microsoft.com/office/drawing/2014/main" id="{84130FA6-0504-48DC-A8EB-C611782EC9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504" y="913284"/>
            <a:ext cx="6336258" cy="29082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b="0">
              <a:ea typeface="돋움" pitchFamily="50" charset="-127"/>
            </a:endParaRPr>
          </a:p>
        </p:txBody>
      </p:sp>
      <p:graphicFrame>
        <p:nvGraphicFramePr>
          <p:cNvPr id="18" name="Group 50">
            <a:extLst>
              <a:ext uri="{FF2B5EF4-FFF2-40B4-BE49-F238E27FC236}">
                <a16:creationId xmlns:a16="http://schemas.microsoft.com/office/drawing/2014/main" id="{447EB60A-4DDC-438F-B652-9AD7E7F787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7956189"/>
              </p:ext>
            </p:extLst>
          </p:nvPr>
        </p:nvGraphicFramePr>
        <p:xfrm>
          <a:off x="107504" y="605780"/>
          <a:ext cx="6336258" cy="257530"/>
        </p:xfrm>
        <a:graphic>
          <a:graphicData uri="http://schemas.openxmlformats.org/drawingml/2006/table">
            <a:tbl>
              <a:tblPr/>
              <a:tblGrid>
                <a:gridCol w="5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99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7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번호</a:t>
                      </a: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장소 명칭</a:t>
                      </a: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705E3531-60F1-4247-BA85-480495C5CCE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828568" y="5856414"/>
            <a:ext cx="2133600" cy="15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AF9F8F0B-2440-4609-841D-CD4C983223C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84015" y="621397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6545A920-96F2-4CD9-ABA5-C8C88CD46DB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908151" y="612966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6574C6F-E255-48D5-93CC-DB90CBF0514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203848" y="612966"/>
            <a:ext cx="792088" cy="238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D87DBFC9-0BFD-431B-A241-ACB0294C27F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644008" y="603730"/>
            <a:ext cx="1799753" cy="259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1868CA45-FCC6-4B78-AF73-A22A6F91896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587778" y="697260"/>
            <a:ext cx="2479576" cy="3083748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marR="0" indent="-1714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9EFB9F97-347F-41DF-907B-95CE6894C33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7504" y="4081636"/>
            <a:ext cx="2376264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9B21E8B9-A0C7-434A-8CFE-0D3E19643BA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555776" y="4081636"/>
            <a:ext cx="6408712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</p:spTree>
    <p:extLst>
      <p:ext uri="{BB962C8B-B14F-4D97-AF65-F5344CB8AC3E}">
        <p14:creationId xmlns:p14="http://schemas.microsoft.com/office/powerpoint/2010/main" val="408446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:a16="http://schemas.microsoft.com/office/drawing/2014/main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64840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201316"/>
            <a:ext cx="0" cy="3816424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508948" y="193204"/>
            <a:ext cx="1214552" cy="305885"/>
            <a:chOff x="2508948" y="739027"/>
            <a:chExt cx="1214552" cy="30588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1725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95536" y="625252"/>
            <a:ext cx="8352928" cy="46488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FC4B189E-AD7A-48A6-BC51-6B76282E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97260"/>
            <a:ext cx="8280920" cy="453650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rot="5400000">
            <a:off x="-183667" y="201922"/>
            <a:ext cx="4687810" cy="4283968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5847911" y="2423475"/>
            <a:ext cx="3496850" cy="3131840"/>
          </a:xfrm>
          <a:prstGeom prst="rtTriangle">
            <a:avLst/>
          </a:prstGeom>
          <a:solidFill>
            <a:schemeClr val="bg2">
              <a:lumMod val="75000"/>
              <a:alpha val="80000"/>
            </a:schemeClr>
          </a:solidFill>
          <a:ln w="3175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784" y="1633364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5856" y="1777380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768" y="1129308"/>
            <a:ext cx="5059055" cy="280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9020" y="2281436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7092" y="2425452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282" y="2913929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14354" y="3057945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592" y="3552463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47664" y="3696479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90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6" r:id="rId2"/>
    <p:sldLayoutId id="2147483672" r:id="rId3"/>
    <p:sldLayoutId id="2147483673" r:id="rId4"/>
    <p:sldLayoutId id="2147483674" r:id="rId5"/>
    <p:sldLayoutId id="2147483677" r:id="rId6"/>
    <p:sldLayoutId id="2147483676" r:id="rId7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1391-9D23-4A36-9EB8-008C07D57357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A3A00-B2D0-4C5F-9D73-6867A820F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2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5" r:id="rId2"/>
    <p:sldLayoutId id="2147483680" r:id="rId3"/>
    <p:sldLayoutId id="2147483683" r:id="rId4"/>
    <p:sldLayoutId id="214748368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70A1C-5EDD-4FB9-8629-BF1B88D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45392-5488-4739-BC78-3C7786CE1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19BD-9EE0-4E39-B4DE-EB6A6E79D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9ED2-0561-4BDB-BE0F-8F331B1B36BD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F8A-22CB-43C1-915F-A8F0354ED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12CB0-27B5-436A-99D7-87F378D5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8530-5683-459B-A172-BD46F1FA7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90" r:id="rId3"/>
    <p:sldLayoutId id="2147483691" r:id="rId4"/>
    <p:sldLayoutId id="2147483697" r:id="rId5"/>
    <p:sldLayoutId id="2147483692" r:id="rId6"/>
    <p:sldLayoutId id="2147483695" r:id="rId7"/>
    <p:sldLayoutId id="2147483699" r:id="rId8"/>
    <p:sldLayoutId id="2147483694" r:id="rId9"/>
    <p:sldLayoutId id="2147483693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DE7D24-375C-43C7-86B4-37160FEF1600}"/>
              </a:ext>
            </a:extLst>
          </p:cNvPr>
          <p:cNvSpPr/>
          <p:nvPr/>
        </p:nvSpPr>
        <p:spPr>
          <a:xfrm>
            <a:off x="0" y="-2"/>
            <a:ext cx="8532440" cy="571500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ㅏ</a:t>
            </a:r>
            <a:endParaRPr lang="ko-KR" altLang="en-US" dirty="0"/>
          </a:p>
        </p:txBody>
      </p:sp>
      <p:sp>
        <p:nvSpPr>
          <p:cNvPr id="17" name="순서도: 카드 16">
            <a:extLst>
              <a:ext uri="{FF2B5EF4-FFF2-40B4-BE49-F238E27FC236}">
                <a16:creationId xmlns:a16="http://schemas.microsoft.com/office/drawing/2014/main" id="{32221488-8D01-4CF4-9229-C7EA56DD883F}"/>
              </a:ext>
            </a:extLst>
          </p:cNvPr>
          <p:cNvSpPr/>
          <p:nvPr/>
        </p:nvSpPr>
        <p:spPr>
          <a:xfrm>
            <a:off x="2627784" y="0"/>
            <a:ext cx="6515629" cy="5715000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8837"/>
              <a:gd name="connsiteY0" fmla="*/ 10000 h 10000"/>
              <a:gd name="connsiteX1" fmla="*/ 10837 w 18837"/>
              <a:gd name="connsiteY1" fmla="*/ 0 h 10000"/>
              <a:gd name="connsiteX2" fmla="*/ 18837 w 18837"/>
              <a:gd name="connsiteY2" fmla="*/ 0 h 10000"/>
              <a:gd name="connsiteX3" fmla="*/ 18837 w 18837"/>
              <a:gd name="connsiteY3" fmla="*/ 10000 h 10000"/>
              <a:gd name="connsiteX4" fmla="*/ 8837 w 18837"/>
              <a:gd name="connsiteY4" fmla="*/ 10000 h 10000"/>
              <a:gd name="connsiteX5" fmla="*/ 0 w 18837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37" h="10000">
                <a:moveTo>
                  <a:pt x="0" y="10000"/>
                </a:moveTo>
                <a:lnTo>
                  <a:pt x="10837" y="0"/>
                </a:lnTo>
                <a:lnTo>
                  <a:pt x="18837" y="0"/>
                </a:lnTo>
                <a:lnTo>
                  <a:pt x="18837" y="10000"/>
                </a:lnTo>
                <a:lnTo>
                  <a:pt x="8837" y="10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2808D7-4251-459C-B1BD-7E73346C3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1810">
            <a:off x="-724900" y="1084931"/>
            <a:ext cx="5616624" cy="53600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3B862B-9F55-4224-83DB-4DD1E5D6D6C6}"/>
              </a:ext>
            </a:extLst>
          </p:cNvPr>
          <p:cNvSpPr/>
          <p:nvPr/>
        </p:nvSpPr>
        <p:spPr>
          <a:xfrm>
            <a:off x="5076056" y="2489983"/>
            <a:ext cx="35283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8D8F55-D53D-4A6C-A3CF-0B24398426E8}"/>
              </a:ext>
            </a:extLst>
          </p:cNvPr>
          <p:cNvSpPr txBox="1"/>
          <p:nvPr/>
        </p:nvSpPr>
        <p:spPr>
          <a:xfrm>
            <a:off x="5076056" y="2535703"/>
            <a:ext cx="352839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/>
              <a:t>게임 시스템 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1B5C20-09F3-4998-BFD4-86C58BD16924}"/>
              </a:ext>
            </a:extLst>
          </p:cNvPr>
          <p:cNvSpPr txBox="1"/>
          <p:nvPr/>
        </p:nvSpPr>
        <p:spPr>
          <a:xfrm>
            <a:off x="5076056" y="311863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제작 시간 </a:t>
            </a:r>
            <a:r>
              <a:rPr lang="en-US" altLang="ko-KR" dirty="0"/>
              <a:t>: 11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err="1"/>
              <a:t>이해솔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971BE7-E53F-41E1-A3D3-C82AB18FE3EE}"/>
              </a:ext>
            </a:extLst>
          </p:cNvPr>
          <p:cNvCxnSpPr>
            <a:cxnSpLocks/>
          </p:cNvCxnSpPr>
          <p:nvPr/>
        </p:nvCxnSpPr>
        <p:spPr>
          <a:xfrm>
            <a:off x="5076056" y="3073524"/>
            <a:ext cx="3528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22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553547-65E3-4482-B828-0862AF5C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F31C10-F13A-4796-A6CD-0C732D75931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215785-6737-4250-AFC3-701D0E983A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6F8B562-BAC6-4CE5-AEF0-E9CC3B93B058}"/>
              </a:ext>
            </a:extLst>
          </p:cNvPr>
          <p:cNvGrpSpPr/>
          <p:nvPr/>
        </p:nvGrpSpPr>
        <p:grpSpPr>
          <a:xfrm>
            <a:off x="428207" y="696969"/>
            <a:ext cx="8320258" cy="4345383"/>
            <a:chOff x="1858299" y="1525952"/>
            <a:chExt cx="3654425" cy="1908580"/>
          </a:xfrm>
        </p:grpSpPr>
        <p:pic>
          <p:nvPicPr>
            <p:cNvPr id="52" name="내용 개체 틀 5">
              <a:extLst>
                <a:ext uri="{FF2B5EF4-FFF2-40B4-BE49-F238E27FC236}">
                  <a16:creationId xmlns:a16="http://schemas.microsoft.com/office/drawing/2014/main" id="{FBF56BF2-A298-46FF-B430-797A865ED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8299" y="1525952"/>
              <a:ext cx="3654425" cy="1908580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F6BC872-A5AC-4013-B179-D31DC63BE514}"/>
                </a:ext>
              </a:extLst>
            </p:cNvPr>
            <p:cNvGrpSpPr/>
            <p:nvPr/>
          </p:nvGrpSpPr>
          <p:grpSpPr>
            <a:xfrm>
              <a:off x="1873383" y="1563124"/>
              <a:ext cx="764669" cy="854318"/>
              <a:chOff x="467544" y="3228030"/>
              <a:chExt cx="1154170" cy="128948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AE03DCDD-5FD1-43F1-AE25-ACE410103159}"/>
                  </a:ext>
                </a:extLst>
              </p:cNvPr>
              <p:cNvGrpSpPr/>
              <p:nvPr/>
            </p:nvGrpSpPr>
            <p:grpSpPr>
              <a:xfrm>
                <a:off x="491142" y="3664144"/>
                <a:ext cx="932550" cy="853370"/>
                <a:chOff x="482110" y="1375836"/>
                <a:chExt cx="932550" cy="853370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A444B66-C1CC-44A2-AE37-1F7B0B22EB19}"/>
                    </a:ext>
                  </a:extLst>
                </p:cNvPr>
                <p:cNvSpPr/>
                <p:nvPr/>
              </p:nvSpPr>
              <p:spPr>
                <a:xfrm>
                  <a:off x="482110" y="1375836"/>
                  <a:ext cx="317842" cy="263250"/>
                </a:xfrm>
                <a:prstGeom prst="roundRect">
                  <a:avLst/>
                </a:prstGeom>
                <a:solidFill>
                  <a:schemeClr val="bg1">
                    <a:lumMod val="85000"/>
                    <a:alpha val="60000"/>
                  </a:schemeClr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64E92B78-EFCE-46B3-B6CD-035190750B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1440654"/>
                  <a:ext cx="587076" cy="1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781F0876-AADE-4C0E-9805-053ECD5FA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1512027"/>
                  <a:ext cx="587076" cy="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1A8BA289-B5CD-4BE8-907E-55AB8D27B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1581078"/>
                  <a:ext cx="587076" cy="1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A0394A9C-F4D9-45C5-BDB6-FCADDAE946B7}"/>
                    </a:ext>
                  </a:extLst>
                </p:cNvPr>
                <p:cNvSpPr/>
                <p:nvPr/>
              </p:nvSpPr>
              <p:spPr>
                <a:xfrm>
                  <a:off x="482110" y="1670300"/>
                  <a:ext cx="317842" cy="263250"/>
                </a:xfrm>
                <a:prstGeom prst="roundRect">
                  <a:avLst/>
                </a:prstGeom>
                <a:solidFill>
                  <a:schemeClr val="bg1">
                    <a:lumMod val="85000"/>
                    <a:alpha val="60000"/>
                  </a:schemeClr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04917B33-2831-411E-99F6-34C5CA5D30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1735118"/>
                  <a:ext cx="587076" cy="1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C4A8E427-C491-44F8-823B-76D8B69D7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1806491"/>
                  <a:ext cx="587076" cy="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EFAE9075-C443-43AE-8268-6BD7A3814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1875542"/>
                  <a:ext cx="587076" cy="1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568EEA69-C212-4384-8A72-D4628C35F4DF}"/>
                    </a:ext>
                  </a:extLst>
                </p:cNvPr>
                <p:cNvSpPr/>
                <p:nvPr/>
              </p:nvSpPr>
              <p:spPr>
                <a:xfrm>
                  <a:off x="482110" y="1965956"/>
                  <a:ext cx="317842" cy="263250"/>
                </a:xfrm>
                <a:prstGeom prst="roundRect">
                  <a:avLst/>
                </a:prstGeom>
                <a:solidFill>
                  <a:schemeClr val="bg1">
                    <a:lumMod val="85000"/>
                    <a:alpha val="60000"/>
                  </a:schemeClr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F027EF1E-40B2-4CDF-9C9D-FDA8DBA39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2030777"/>
                  <a:ext cx="587076" cy="1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B58D3045-81F4-4476-A8CB-5CB6907D9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2102150"/>
                  <a:ext cx="587076" cy="1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B090C063-A5C0-40B8-B305-1641AD644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584" y="2171201"/>
                  <a:ext cx="587076" cy="1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8FD874E-B70E-48BB-81B5-56DFB62AA27B}"/>
                  </a:ext>
                </a:extLst>
              </p:cNvPr>
              <p:cNvGrpSpPr/>
              <p:nvPr/>
            </p:nvGrpSpPr>
            <p:grpSpPr>
              <a:xfrm>
                <a:off x="467544" y="3228030"/>
                <a:ext cx="1154170" cy="368652"/>
                <a:chOff x="509742" y="832664"/>
                <a:chExt cx="1154170" cy="368652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A7744506-EC5E-42AA-943F-7F5F2AA7BE58}"/>
                    </a:ext>
                  </a:extLst>
                </p:cNvPr>
                <p:cNvSpPr/>
                <p:nvPr/>
              </p:nvSpPr>
              <p:spPr>
                <a:xfrm>
                  <a:off x="509742" y="832664"/>
                  <a:ext cx="389850" cy="368652"/>
                </a:xfrm>
                <a:prstGeom prst="roundRect">
                  <a:avLst/>
                </a:prstGeom>
                <a:solidFill>
                  <a:schemeClr val="bg1">
                    <a:lumMod val="85000"/>
                    <a:alpha val="60000"/>
                  </a:schemeClr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3B4B230F-5AFD-4B26-A674-6735605529F5}"/>
                    </a:ext>
                  </a:extLst>
                </p:cNvPr>
                <p:cNvCxnSpPr/>
                <p:nvPr/>
              </p:nvCxnSpPr>
              <p:spPr>
                <a:xfrm>
                  <a:off x="941120" y="901092"/>
                  <a:ext cx="720080" cy="0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16D63F2D-8B2C-4DE1-85BA-3B8FD92610A2}"/>
                    </a:ext>
                  </a:extLst>
                </p:cNvPr>
                <p:cNvCxnSpPr/>
                <p:nvPr/>
              </p:nvCxnSpPr>
              <p:spPr>
                <a:xfrm>
                  <a:off x="943832" y="1004798"/>
                  <a:ext cx="720080" cy="0"/>
                </a:xfrm>
                <a:prstGeom prst="line">
                  <a:avLst/>
                </a:prstGeom>
                <a:ln w="762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690D3564-334B-4928-82DB-EE0F2BCE1EEA}"/>
                    </a:ext>
                  </a:extLst>
                </p:cNvPr>
                <p:cNvCxnSpPr/>
                <p:nvPr/>
              </p:nvCxnSpPr>
              <p:spPr>
                <a:xfrm>
                  <a:off x="941120" y="1117116"/>
                  <a:ext cx="720080" cy="0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A672655-1E50-48A0-8A60-2A84CD9AD1D8}"/>
                </a:ext>
              </a:extLst>
            </p:cNvPr>
            <p:cNvGrpSpPr/>
            <p:nvPr/>
          </p:nvGrpSpPr>
          <p:grpSpPr>
            <a:xfrm>
              <a:off x="4101863" y="2568241"/>
              <a:ext cx="1382674" cy="830025"/>
              <a:chOff x="4101863" y="2568241"/>
              <a:chExt cx="1382674" cy="830025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686EC02B-1236-4FD4-A5E2-E3B99B7436D3}"/>
                  </a:ext>
                </a:extLst>
              </p:cNvPr>
              <p:cNvSpPr/>
              <p:nvPr/>
            </p:nvSpPr>
            <p:spPr>
              <a:xfrm>
                <a:off x="5057472" y="2941631"/>
                <a:ext cx="416943" cy="416943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/>
                  <a:t>공격</a:t>
                </a: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4EC793CF-F289-4E9B-975A-4FFDCD5B5A9F}"/>
                  </a:ext>
                </a:extLst>
              </p:cNvPr>
              <p:cNvSpPr/>
              <p:nvPr/>
            </p:nvSpPr>
            <p:spPr>
              <a:xfrm>
                <a:off x="4726750" y="2831427"/>
                <a:ext cx="236589" cy="23658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2F0A11DA-0EBD-4295-B198-2F6B0F6AFDE6}"/>
                  </a:ext>
                </a:extLst>
              </p:cNvPr>
              <p:cNvSpPr/>
              <p:nvPr/>
            </p:nvSpPr>
            <p:spPr>
              <a:xfrm>
                <a:off x="5247948" y="2568241"/>
                <a:ext cx="236589" cy="23658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CFDC455-F013-4CC5-9A31-D7D24AE32FD4}"/>
                  </a:ext>
                </a:extLst>
              </p:cNvPr>
              <p:cNvSpPr/>
              <p:nvPr/>
            </p:nvSpPr>
            <p:spPr>
              <a:xfrm>
                <a:off x="4937174" y="2602928"/>
                <a:ext cx="236589" cy="23658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54A6D5D-E2CA-4D24-9226-F6E160E5E413}"/>
                  </a:ext>
                </a:extLst>
              </p:cNvPr>
              <p:cNvSpPr/>
              <p:nvPr/>
            </p:nvSpPr>
            <p:spPr>
              <a:xfrm>
                <a:off x="4364711" y="3168493"/>
                <a:ext cx="219582" cy="21358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A0E3F77-B31A-4DD0-B049-224C9EE7A711}"/>
                  </a:ext>
                </a:extLst>
              </p:cNvPr>
              <p:cNvSpPr/>
              <p:nvPr/>
            </p:nvSpPr>
            <p:spPr>
              <a:xfrm>
                <a:off x="4101863" y="3164036"/>
                <a:ext cx="219582" cy="21358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E9AEF4D9-F4E5-4240-B308-6CB4D6A45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" r="53473"/>
              <a:stretch/>
            </p:blipFill>
            <p:spPr>
              <a:xfrm>
                <a:off x="4672105" y="3127821"/>
                <a:ext cx="291234" cy="270445"/>
              </a:xfrm>
              <a:prstGeom prst="rect">
                <a:avLst/>
              </a:prstGeom>
            </p:spPr>
          </p:pic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9B85B98-5904-4562-8CF8-4150892A43FD}"/>
                </a:ext>
              </a:extLst>
            </p:cNvPr>
            <p:cNvSpPr/>
            <p:nvPr/>
          </p:nvSpPr>
          <p:spPr>
            <a:xfrm>
              <a:off x="1984231" y="2883434"/>
              <a:ext cx="413415" cy="407437"/>
            </a:xfrm>
            <a:prstGeom prst="ellipse">
              <a:avLst/>
            </a:prstGeom>
            <a:solidFill>
              <a:srgbClr val="D9D9D9"/>
            </a:solidFill>
            <a:ln w="1905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1AA3B8A-10F5-4202-AA50-5AF21749940F}"/>
                </a:ext>
              </a:extLst>
            </p:cNvPr>
            <p:cNvGrpSpPr/>
            <p:nvPr/>
          </p:nvGrpSpPr>
          <p:grpSpPr>
            <a:xfrm>
              <a:off x="4797852" y="1584970"/>
              <a:ext cx="657775" cy="637228"/>
              <a:chOff x="2987824" y="3301297"/>
              <a:chExt cx="1018616" cy="986798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D49331C-079E-4A6C-867B-42E043BA668B}"/>
                  </a:ext>
                </a:extLst>
              </p:cNvPr>
              <p:cNvSpPr/>
              <p:nvPr/>
            </p:nvSpPr>
            <p:spPr>
              <a:xfrm>
                <a:off x="2987824" y="3301297"/>
                <a:ext cx="1018616" cy="2160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/>
                  <a:t>이름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B35B3795-1CC6-40CF-AA36-E80E4C9B0459}"/>
                  </a:ext>
                </a:extLst>
              </p:cNvPr>
              <p:cNvSpPr/>
              <p:nvPr/>
            </p:nvSpPr>
            <p:spPr>
              <a:xfrm>
                <a:off x="2987824" y="3517320"/>
                <a:ext cx="1018616" cy="770775"/>
              </a:xfrm>
              <a:prstGeom prst="rect">
                <a:avLst/>
              </a:prstGeom>
              <a:solidFill>
                <a:schemeClr val="dk1">
                  <a:tint val="40000"/>
                  <a:alpha val="49000"/>
                </a:schemeClr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38D24-D24C-4DC2-AD31-8CDAF28E7214}"/>
                  </a:ext>
                </a:extLst>
              </p:cNvPr>
              <p:cNvSpPr/>
              <p:nvPr/>
            </p:nvSpPr>
            <p:spPr>
              <a:xfrm>
                <a:off x="3461128" y="3708195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D66AD47-8C92-44E4-A020-CB10DDCA617A}"/>
                  </a:ext>
                </a:extLst>
              </p:cNvPr>
              <p:cNvSpPr/>
              <p:nvPr/>
            </p:nvSpPr>
            <p:spPr>
              <a:xfrm>
                <a:off x="3428332" y="4090812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E009C486-8142-41D2-A357-1E04085AE3F0}"/>
                  </a:ext>
                </a:extLst>
              </p:cNvPr>
              <p:cNvSpPr/>
              <p:nvPr/>
            </p:nvSpPr>
            <p:spPr>
              <a:xfrm>
                <a:off x="3558133" y="3936431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974749C-F1E4-4C8E-98CB-A9BAE8B64765}"/>
                  </a:ext>
                </a:extLst>
              </p:cNvPr>
              <p:cNvSpPr/>
              <p:nvPr/>
            </p:nvSpPr>
            <p:spPr>
              <a:xfrm>
                <a:off x="3101340" y="4064426"/>
                <a:ext cx="72008" cy="720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1C72FD3-BA94-441A-B02A-D34E8E7CECA1}"/>
                  </a:ext>
                </a:extLst>
              </p:cNvPr>
              <p:cNvSpPr/>
              <p:nvPr/>
            </p:nvSpPr>
            <p:spPr>
              <a:xfrm>
                <a:off x="3666145" y="4136434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347B59B-7D36-467C-B60A-ED51A5BB6FE5}"/>
                </a:ext>
              </a:extLst>
            </p:cNvPr>
            <p:cNvGrpSpPr/>
            <p:nvPr/>
          </p:nvGrpSpPr>
          <p:grpSpPr>
            <a:xfrm>
              <a:off x="2716113" y="1573093"/>
              <a:ext cx="1868180" cy="412674"/>
              <a:chOff x="2857286" y="828861"/>
              <a:chExt cx="2808313" cy="62034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79DFE4CB-BF79-43CF-B6C5-C77956E16ECC}"/>
                  </a:ext>
                </a:extLst>
              </p:cNvPr>
              <p:cNvGrpSpPr/>
              <p:nvPr/>
            </p:nvGrpSpPr>
            <p:grpSpPr>
              <a:xfrm>
                <a:off x="2857286" y="873143"/>
                <a:ext cx="2808313" cy="576064"/>
                <a:chOff x="539552" y="895224"/>
                <a:chExt cx="2808313" cy="576064"/>
              </a:xfrm>
            </p:grpSpPr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F6A15515-ABEB-491A-9DBB-E390FF09CAAF}"/>
                    </a:ext>
                  </a:extLst>
                </p:cNvPr>
                <p:cNvSpPr/>
                <p:nvPr/>
              </p:nvSpPr>
              <p:spPr>
                <a:xfrm>
                  <a:off x="971601" y="1081376"/>
                  <a:ext cx="2376264" cy="1965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58BBD6AC-4355-4E70-8B00-8C891013779C}"/>
                    </a:ext>
                  </a:extLst>
                </p:cNvPr>
                <p:cNvSpPr/>
                <p:nvPr/>
              </p:nvSpPr>
              <p:spPr>
                <a:xfrm>
                  <a:off x="1115615" y="1339292"/>
                  <a:ext cx="2146763" cy="4571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925C70A-BE3E-415B-8768-F0A866817240}"/>
                    </a:ext>
                  </a:extLst>
                </p:cNvPr>
                <p:cNvSpPr/>
                <p:nvPr/>
              </p:nvSpPr>
              <p:spPr>
                <a:xfrm>
                  <a:off x="990632" y="1089845"/>
                  <a:ext cx="2218816" cy="18045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C1CB7DD7-260E-4760-AB58-A31768EB5CAF}"/>
                    </a:ext>
                  </a:extLst>
                </p:cNvPr>
                <p:cNvSpPr/>
                <p:nvPr/>
              </p:nvSpPr>
              <p:spPr>
                <a:xfrm>
                  <a:off x="539552" y="895224"/>
                  <a:ext cx="576064" cy="57606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2038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속성</a:t>
                  </a:r>
                </a:p>
              </p:txBody>
            </p:sp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8DAE01DA-A3A9-44EF-A619-501EC839E8CE}"/>
                  </a:ext>
                </a:extLst>
              </p:cNvPr>
              <p:cNvSpPr/>
              <p:nvPr/>
            </p:nvSpPr>
            <p:spPr>
              <a:xfrm>
                <a:off x="3946922" y="828861"/>
                <a:ext cx="1224136" cy="1760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/>
                  <a:t>보스 이름</a:t>
                </a:r>
                <a:endParaRPr lang="ko-KR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72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내용 개체 틀 5">
            <a:extLst>
              <a:ext uri="{FF2B5EF4-FFF2-40B4-BE49-F238E27FC236}">
                <a16:creationId xmlns:a16="http://schemas.microsoft.com/office/drawing/2014/main" id="{4AC2DB1E-D652-4C07-8BF9-E505BA2CE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92" r="15311" b="13649"/>
          <a:stretch/>
        </p:blipFill>
        <p:spPr>
          <a:xfrm>
            <a:off x="451126" y="696912"/>
            <a:ext cx="3616049" cy="2366987"/>
          </a:xfrm>
          <a:prstGeom prst="rect">
            <a:avLst/>
          </a:prstGeom>
        </p:spPr>
      </p:pic>
      <p:pic>
        <p:nvPicPr>
          <p:cNvPr id="51" name="내용 개체 틀 5">
            <a:extLst>
              <a:ext uri="{FF2B5EF4-FFF2-40B4-BE49-F238E27FC236}">
                <a16:creationId xmlns:a16="http://schemas.microsoft.com/office/drawing/2014/main" id="{6EB25248-C6AC-40B8-AA2B-59DA7A9632DF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2"/>
          <a:srcRect l="33684" b="32180"/>
          <a:stretch/>
        </p:blipFill>
        <p:spPr>
          <a:xfrm>
            <a:off x="423863" y="3144216"/>
            <a:ext cx="3643312" cy="194593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보스 몬스터 정보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이름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이름이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속성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속성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화염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대지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바다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번개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을 이미지 아이콘으로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체력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체력 상태를 표시한다</a:t>
            </a:r>
            <a:r>
              <a:rPr lang="en-US" altLang="ko-KR" sz="1200" b="0" dirty="0"/>
              <a:t>. 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그로기</a:t>
            </a:r>
            <a:r>
              <a:rPr lang="en-US" altLang="ko-KR" sz="1200" b="0" dirty="0"/>
              <a:t> : </a:t>
            </a:r>
            <a:r>
              <a:rPr lang="ko-KR" altLang="en-US" sz="1200" b="0" dirty="0"/>
              <a:t>그로기 수치를 표시한다</a:t>
            </a:r>
            <a:r>
              <a:rPr lang="en-US" altLang="ko-KR" sz="1200" b="0" dirty="0"/>
              <a:t>. </a:t>
            </a:r>
            <a:r>
              <a:rPr lang="ko-KR" altLang="en-US" dirty="0">
                <a:solidFill>
                  <a:srgbClr val="203864"/>
                </a:solidFill>
              </a:rPr>
              <a:t>게이지가 없어지면</a:t>
            </a:r>
            <a:r>
              <a:rPr lang="en-US" altLang="ko-KR" dirty="0">
                <a:solidFill>
                  <a:srgbClr val="203864"/>
                </a:solidFill>
              </a:rPr>
              <a:t> </a:t>
            </a:r>
            <a:r>
              <a:rPr lang="ko-KR" altLang="en-US" dirty="0">
                <a:solidFill>
                  <a:srgbClr val="203864"/>
                </a:solidFill>
              </a:rPr>
              <a:t>몬스터는 행동 불능 상태</a:t>
            </a:r>
            <a:r>
              <a:rPr lang="ko-KR" altLang="en-US" sz="1200" b="0" dirty="0"/>
              <a:t>에 빠진다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r>
              <a:rPr lang="ko-KR" altLang="en-US" sz="1600" dirty="0" err="1"/>
              <a:t>미니맵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이름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던전의 명칭을 표시한다</a:t>
            </a:r>
            <a:r>
              <a:rPr lang="en-US" altLang="ko-KR" sz="1200" b="0" dirty="0"/>
              <a:t>. 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미니맵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600" dirty="0">
                <a:solidFill>
                  <a:srgbClr val="C00000"/>
                </a:solidFill>
              </a:rPr>
              <a:t>몬스터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203864"/>
                </a:solidFill>
              </a:rPr>
              <a:t>플레이어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상호작용 오브젝트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발리스타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200" b="0" dirty="0"/>
              <a:t>를 표시한다</a:t>
            </a:r>
            <a:r>
              <a:rPr lang="en-US" altLang="ko-KR" sz="1200" b="0" dirty="0"/>
              <a:t>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0C258F-8872-4954-A108-C18BDA499039}"/>
              </a:ext>
            </a:extLst>
          </p:cNvPr>
          <p:cNvGrpSpPr/>
          <p:nvPr/>
        </p:nvGrpSpPr>
        <p:grpSpPr>
          <a:xfrm>
            <a:off x="2987824" y="3301297"/>
            <a:ext cx="1018616" cy="986798"/>
            <a:chOff x="2987824" y="3301297"/>
            <a:chExt cx="1018616" cy="98679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44FF81B-6CA6-419D-949C-A8B065F2FB13}"/>
                </a:ext>
              </a:extLst>
            </p:cNvPr>
            <p:cNvSpPr/>
            <p:nvPr/>
          </p:nvSpPr>
          <p:spPr>
            <a:xfrm>
              <a:off x="2987824" y="3301297"/>
              <a:ext cx="1018616" cy="21602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이름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3391087-052E-484D-A1E9-99E7087734F1}"/>
                </a:ext>
              </a:extLst>
            </p:cNvPr>
            <p:cNvSpPr/>
            <p:nvPr/>
          </p:nvSpPr>
          <p:spPr>
            <a:xfrm>
              <a:off x="2987824" y="3517320"/>
              <a:ext cx="1018616" cy="770775"/>
            </a:xfrm>
            <a:prstGeom prst="rect">
              <a:avLst/>
            </a:prstGeom>
            <a:noFill/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297853F-BDAB-4BEB-B27E-E42B367CE701}"/>
                </a:ext>
              </a:extLst>
            </p:cNvPr>
            <p:cNvSpPr/>
            <p:nvPr/>
          </p:nvSpPr>
          <p:spPr>
            <a:xfrm>
              <a:off x="3461128" y="370819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9E8858DE-EA67-4F4F-A962-E4824827C684}"/>
                </a:ext>
              </a:extLst>
            </p:cNvPr>
            <p:cNvSpPr/>
            <p:nvPr/>
          </p:nvSpPr>
          <p:spPr>
            <a:xfrm>
              <a:off x="3428332" y="409081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22F3A93-74DD-4058-9E56-7D8D06C3B628}"/>
                </a:ext>
              </a:extLst>
            </p:cNvPr>
            <p:cNvSpPr/>
            <p:nvPr/>
          </p:nvSpPr>
          <p:spPr>
            <a:xfrm>
              <a:off x="3558133" y="3936431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30053CE-FD61-4105-B86E-748EE3C96B3A}"/>
                </a:ext>
              </a:extLst>
            </p:cNvPr>
            <p:cNvSpPr/>
            <p:nvPr/>
          </p:nvSpPr>
          <p:spPr>
            <a:xfrm>
              <a:off x="3101340" y="4064426"/>
              <a:ext cx="72008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22DCBB10-84B6-4C21-8E30-3F937737B64C}"/>
                </a:ext>
              </a:extLst>
            </p:cNvPr>
            <p:cNvSpPr/>
            <p:nvPr/>
          </p:nvSpPr>
          <p:spPr>
            <a:xfrm>
              <a:off x="3666145" y="4136434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D012308-4658-4B26-AD14-CF9588EDE97E}"/>
                </a:ext>
              </a:extLst>
            </p:cNvPr>
            <p:cNvGrpSpPr/>
            <p:nvPr/>
          </p:nvGrpSpPr>
          <p:grpSpPr>
            <a:xfrm>
              <a:off x="2987824" y="3307930"/>
              <a:ext cx="1018616" cy="209389"/>
              <a:chOff x="3425940" y="769267"/>
              <a:chExt cx="1018616" cy="209389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D5351D3-CCB0-405D-B5FB-663E8115106D}"/>
                  </a:ext>
                </a:extLst>
              </p:cNvPr>
              <p:cNvSpPr/>
              <p:nvPr/>
            </p:nvSpPr>
            <p:spPr>
              <a:xfrm>
                <a:off x="3425940" y="769267"/>
                <a:ext cx="1018616" cy="209389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E271A3F-7057-45A0-B53A-74C68D841AF1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1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0315E9D-63F9-4E4B-BB85-33B55490C7AF}"/>
                </a:ext>
              </a:extLst>
            </p:cNvPr>
            <p:cNvGrpSpPr/>
            <p:nvPr/>
          </p:nvGrpSpPr>
          <p:grpSpPr>
            <a:xfrm>
              <a:off x="2987824" y="3517486"/>
              <a:ext cx="1018616" cy="770609"/>
              <a:chOff x="3425940" y="769267"/>
              <a:chExt cx="1018616" cy="77060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A1FEBB3-0E1B-4EAE-A4AC-B2C19FAB5C38}"/>
                  </a:ext>
                </a:extLst>
              </p:cNvPr>
              <p:cNvSpPr/>
              <p:nvPr/>
            </p:nvSpPr>
            <p:spPr>
              <a:xfrm>
                <a:off x="3425940" y="769267"/>
                <a:ext cx="1018616" cy="770609"/>
              </a:xfrm>
              <a:prstGeom prst="rect">
                <a:avLst/>
              </a:prstGeom>
              <a:solidFill>
                <a:srgbClr val="BFBFBF">
                  <a:alpha val="50000"/>
                </a:srgbClr>
              </a:soli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315E560-111E-4C92-BAD0-F22234F0DFCD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2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CB970E-370F-4F6B-9E07-63E3A815BF18}"/>
              </a:ext>
            </a:extLst>
          </p:cNvPr>
          <p:cNvGrpSpPr/>
          <p:nvPr/>
        </p:nvGrpSpPr>
        <p:grpSpPr>
          <a:xfrm>
            <a:off x="798881" y="740341"/>
            <a:ext cx="2941563" cy="683683"/>
            <a:chOff x="451126" y="817676"/>
            <a:chExt cx="2941563" cy="68368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759F406-A959-470D-929C-722EE1A122F1}"/>
                </a:ext>
              </a:extLst>
            </p:cNvPr>
            <p:cNvSpPr/>
            <p:nvPr/>
          </p:nvSpPr>
          <p:spPr>
            <a:xfrm>
              <a:off x="971601" y="1081376"/>
              <a:ext cx="2376264" cy="1965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7DA22E-4D3F-4900-8D1F-E9A9A8AAA40D}"/>
                </a:ext>
              </a:extLst>
            </p:cNvPr>
            <p:cNvSpPr txBox="1"/>
            <p:nvPr/>
          </p:nvSpPr>
          <p:spPr>
            <a:xfrm>
              <a:off x="1187625" y="817676"/>
              <a:ext cx="2160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보스명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F58734E-4BFA-4DFC-BFC6-4B1031163E1C}"/>
                </a:ext>
              </a:extLst>
            </p:cNvPr>
            <p:cNvSpPr/>
            <p:nvPr/>
          </p:nvSpPr>
          <p:spPr>
            <a:xfrm>
              <a:off x="1115615" y="1339292"/>
              <a:ext cx="2232249" cy="59997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7266940-5C25-42EF-A18E-8DCEA704A196}"/>
                </a:ext>
              </a:extLst>
            </p:cNvPr>
            <p:cNvGrpSpPr/>
            <p:nvPr/>
          </p:nvGrpSpPr>
          <p:grpSpPr>
            <a:xfrm>
              <a:off x="1870176" y="850548"/>
              <a:ext cx="695760" cy="191656"/>
              <a:chOff x="3425940" y="769268"/>
              <a:chExt cx="695760" cy="19165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88C165E-340A-4C37-9C3F-E0A3477DB85E}"/>
                  </a:ext>
                </a:extLst>
              </p:cNvPr>
              <p:cNvSpPr/>
              <p:nvPr/>
            </p:nvSpPr>
            <p:spPr>
              <a:xfrm>
                <a:off x="3425940" y="769268"/>
                <a:ext cx="695760" cy="191656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0AEC2F8-3C4F-4A94-AC72-16D057FC6699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1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CE6AC13-CEDD-4FE0-96D1-8CE7BCFAE428}"/>
                </a:ext>
              </a:extLst>
            </p:cNvPr>
            <p:cNvGrpSpPr/>
            <p:nvPr/>
          </p:nvGrpSpPr>
          <p:grpSpPr>
            <a:xfrm>
              <a:off x="451126" y="867665"/>
              <a:ext cx="683864" cy="633694"/>
              <a:chOff x="3425940" y="769267"/>
              <a:chExt cx="683864" cy="633694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DE46D0C-564E-4D96-A30F-17B62F348CCC}"/>
                  </a:ext>
                </a:extLst>
              </p:cNvPr>
              <p:cNvSpPr/>
              <p:nvPr/>
            </p:nvSpPr>
            <p:spPr>
              <a:xfrm>
                <a:off x="3425940" y="769267"/>
                <a:ext cx="683864" cy="63369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38A8A68-6C0A-4CDC-9933-B390317C32A4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2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6DDCC42-B759-4ED3-B6E2-9767FCFC01E4}"/>
                </a:ext>
              </a:extLst>
            </p:cNvPr>
            <p:cNvSpPr/>
            <p:nvPr/>
          </p:nvSpPr>
          <p:spPr>
            <a:xfrm>
              <a:off x="990632" y="1089844"/>
              <a:ext cx="1277112" cy="1761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8E091FB-DBAC-4C23-8E41-D44FEA01B2B8}"/>
                </a:ext>
              </a:extLst>
            </p:cNvPr>
            <p:cNvSpPr/>
            <p:nvPr/>
          </p:nvSpPr>
          <p:spPr>
            <a:xfrm>
              <a:off x="539552" y="895224"/>
              <a:ext cx="576064" cy="5760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속성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EF42DE5-CA10-4FA3-8A6F-492905EC057D}"/>
                </a:ext>
              </a:extLst>
            </p:cNvPr>
            <p:cNvGrpSpPr/>
            <p:nvPr/>
          </p:nvGrpSpPr>
          <p:grpSpPr>
            <a:xfrm>
              <a:off x="1134647" y="1274444"/>
              <a:ext cx="2258042" cy="171632"/>
              <a:chOff x="3425940" y="769267"/>
              <a:chExt cx="2258042" cy="17163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4868FC0-BB77-4204-8676-C2D3272A3651}"/>
                  </a:ext>
                </a:extLst>
              </p:cNvPr>
              <p:cNvSpPr/>
              <p:nvPr/>
            </p:nvSpPr>
            <p:spPr>
              <a:xfrm>
                <a:off x="3425940" y="769267"/>
                <a:ext cx="2258042" cy="171632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E46E3A2-99D5-4474-8656-D7433F720DDC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4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B0CB39B-C75B-4039-AFBC-B4010A48C097}"/>
                </a:ext>
              </a:extLst>
            </p:cNvPr>
            <p:cNvGrpSpPr/>
            <p:nvPr/>
          </p:nvGrpSpPr>
          <p:grpSpPr>
            <a:xfrm>
              <a:off x="1135208" y="1042204"/>
              <a:ext cx="2249889" cy="235765"/>
              <a:chOff x="3425939" y="769267"/>
              <a:chExt cx="2249889" cy="23576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37EA3C7-6ECF-4C25-9FF3-76ED8BD74C08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3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F1E327E-71AD-48BF-92EB-8BC672A169F6}"/>
                  </a:ext>
                </a:extLst>
              </p:cNvPr>
              <p:cNvSpPr/>
              <p:nvPr/>
            </p:nvSpPr>
            <p:spPr>
              <a:xfrm>
                <a:off x="3425939" y="769267"/>
                <a:ext cx="2249889" cy="23576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514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내용 개체 틀 5">
            <a:extLst>
              <a:ext uri="{FF2B5EF4-FFF2-40B4-BE49-F238E27FC236}">
                <a16:creationId xmlns:a16="http://schemas.microsoft.com/office/drawing/2014/main" id="{0798A7C6-6D71-4D93-8CB2-7EED3A21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87198"/>
            <a:ext cx="3654425" cy="1908580"/>
          </a:xfrm>
          <a:prstGeom prst="rect">
            <a:avLst/>
          </a:prstGeom>
        </p:spPr>
      </p:pic>
      <p:pic>
        <p:nvPicPr>
          <p:cNvPr id="86" name="내용 개체 틀 5">
            <a:extLst>
              <a:ext uri="{FF2B5EF4-FFF2-40B4-BE49-F238E27FC236}">
                <a16:creationId xmlns:a16="http://schemas.microsoft.com/office/drawing/2014/main" id="{C76B3721-74B1-472F-A907-5BF5C81EAC1F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2"/>
          <a:srcRect r="20802" b="17870"/>
          <a:stretch/>
        </p:blipFill>
        <p:spPr>
          <a:xfrm>
            <a:off x="423863" y="3130572"/>
            <a:ext cx="3643312" cy="197321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공격 관련 버튼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스킬은 최대 </a:t>
            </a:r>
            <a:r>
              <a:rPr lang="en-US" altLang="ko-KR" sz="1200" b="0" dirty="0"/>
              <a:t>3</a:t>
            </a:r>
            <a:r>
              <a:rPr lang="ko-KR" altLang="en-US" sz="1200" b="0" dirty="0"/>
              <a:t>개 등록할 수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공격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최대 </a:t>
            </a:r>
            <a:r>
              <a:rPr lang="en-US" altLang="ko-KR" sz="1200" b="0" dirty="0"/>
              <a:t>3</a:t>
            </a:r>
            <a:r>
              <a:rPr lang="ko-KR" altLang="en-US" sz="1200" b="0" dirty="0"/>
              <a:t>회의 연속 공격이 발동된다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아이템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아이템은 최대 </a:t>
            </a:r>
            <a:r>
              <a:rPr lang="en-US" altLang="ko-KR" sz="1200" b="0" dirty="0"/>
              <a:t>2</a:t>
            </a:r>
            <a:r>
              <a:rPr lang="ko-KR" altLang="en-US" sz="1200" b="0" dirty="0"/>
              <a:t>개 등록할 수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구르기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조이스틱을 </a:t>
            </a:r>
            <a:r>
              <a:rPr lang="ko-KR" altLang="en-US" dirty="0">
                <a:solidFill>
                  <a:srgbClr val="203864"/>
                </a:solidFill>
              </a:rPr>
              <a:t>움직이는 방향으로 구르거나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스틱을 누르지 않고 있다면 백스텝이 발동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플레이어 캐릭터 정보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외형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던전내 플레이어들을 구별하기 위해 색상을 입힌 얼굴을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생명력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상단부터 </a:t>
            </a:r>
            <a:r>
              <a:rPr lang="en-US" altLang="ko-KR" dirty="0">
                <a:solidFill>
                  <a:srgbClr val="C00000"/>
                </a:solidFill>
              </a:rPr>
              <a:t>HP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MP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VITAL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게이지를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파티 현황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멀티 플레이어 시 </a:t>
            </a:r>
            <a:r>
              <a:rPr lang="ko-KR" altLang="en-US" dirty="0">
                <a:solidFill>
                  <a:srgbClr val="203864"/>
                </a:solidFill>
              </a:rPr>
              <a:t>유저를 구별하기 위해 색상을 입힌 모습</a:t>
            </a:r>
            <a:r>
              <a:rPr lang="ko-KR" altLang="en-US" sz="1200" b="0" dirty="0"/>
              <a:t>들과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각각의 생명력을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52A12F-239E-4D47-956E-1A8A11E96B31}"/>
              </a:ext>
            </a:extLst>
          </p:cNvPr>
          <p:cNvGrpSpPr/>
          <p:nvPr/>
        </p:nvGrpSpPr>
        <p:grpSpPr>
          <a:xfrm>
            <a:off x="574899" y="1220211"/>
            <a:ext cx="3492276" cy="1503429"/>
            <a:chOff x="574899" y="1220211"/>
            <a:chExt cx="3492276" cy="150342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6AD0E6E-B153-4C49-A355-C1738BCFFE51}"/>
                </a:ext>
              </a:extLst>
            </p:cNvPr>
            <p:cNvSpPr/>
            <p:nvPr/>
          </p:nvSpPr>
          <p:spPr>
            <a:xfrm>
              <a:off x="2279849" y="1220211"/>
              <a:ext cx="968633" cy="96211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A6D589D-AFA4-4F60-B338-4830EE884D20}"/>
                </a:ext>
              </a:extLst>
            </p:cNvPr>
            <p:cNvSpPr/>
            <p:nvPr/>
          </p:nvSpPr>
          <p:spPr>
            <a:xfrm>
              <a:off x="3603366" y="2267005"/>
              <a:ext cx="416943" cy="41694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공격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31823E-EDC1-4851-AE99-E89DB73533D6}"/>
                </a:ext>
              </a:extLst>
            </p:cNvPr>
            <p:cNvSpPr/>
            <p:nvPr/>
          </p:nvSpPr>
          <p:spPr>
            <a:xfrm>
              <a:off x="3272644" y="2156801"/>
              <a:ext cx="236589" cy="23658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76EE93B-16B7-48FD-BBD9-0C32AB4186E6}"/>
                </a:ext>
              </a:extLst>
            </p:cNvPr>
            <p:cNvSpPr/>
            <p:nvPr/>
          </p:nvSpPr>
          <p:spPr>
            <a:xfrm>
              <a:off x="3793842" y="1893615"/>
              <a:ext cx="236589" cy="23658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BB8108-6D84-49EC-A904-0F414EAF3C79}"/>
                </a:ext>
              </a:extLst>
            </p:cNvPr>
            <p:cNvSpPr/>
            <p:nvPr/>
          </p:nvSpPr>
          <p:spPr>
            <a:xfrm>
              <a:off x="3483068" y="1928302"/>
              <a:ext cx="236589" cy="23658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C377352-D501-4436-BA08-01DA05758D2E}"/>
                </a:ext>
              </a:extLst>
            </p:cNvPr>
            <p:cNvSpPr/>
            <p:nvPr/>
          </p:nvSpPr>
          <p:spPr>
            <a:xfrm>
              <a:off x="2910605" y="2493867"/>
              <a:ext cx="219582" cy="21358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79B01B5-0550-444D-9F54-A77E1CE8AEC6}"/>
                </a:ext>
              </a:extLst>
            </p:cNvPr>
            <p:cNvSpPr/>
            <p:nvPr/>
          </p:nvSpPr>
          <p:spPr>
            <a:xfrm>
              <a:off x="2647757" y="2489410"/>
              <a:ext cx="219582" cy="213589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1C0174-0160-43FD-B306-FAEAB7FB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" r="53473"/>
            <a:stretch/>
          </p:blipFill>
          <p:spPr>
            <a:xfrm>
              <a:off x="3217999" y="2453195"/>
              <a:ext cx="291234" cy="270445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12F05FF-EC28-4C11-9035-377C89328D19}"/>
                </a:ext>
              </a:extLst>
            </p:cNvPr>
            <p:cNvGrpSpPr/>
            <p:nvPr/>
          </p:nvGrpSpPr>
          <p:grpSpPr>
            <a:xfrm>
              <a:off x="3548699" y="2239517"/>
              <a:ext cx="518476" cy="482657"/>
              <a:chOff x="3425940" y="769267"/>
              <a:chExt cx="518476" cy="48265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0BA579F-B59F-484D-BC2D-E91389B63992}"/>
                  </a:ext>
                </a:extLst>
              </p:cNvPr>
              <p:cNvSpPr/>
              <p:nvPr/>
            </p:nvSpPr>
            <p:spPr>
              <a:xfrm>
                <a:off x="3425940" y="769267"/>
                <a:ext cx="518476" cy="48265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4E9A79B-5EBC-4181-9B26-42E7747DD3BE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2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F092730-1CE8-4F28-879E-BE6D280BC943}"/>
                </a:ext>
              </a:extLst>
            </p:cNvPr>
            <p:cNvGrpSpPr/>
            <p:nvPr/>
          </p:nvGrpSpPr>
          <p:grpSpPr>
            <a:xfrm>
              <a:off x="3160538" y="2435354"/>
              <a:ext cx="388161" cy="286820"/>
              <a:chOff x="3425940" y="769268"/>
              <a:chExt cx="388161" cy="2868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31DE07A-DA9E-441F-9A16-E4697AA8B9F8}"/>
                  </a:ext>
                </a:extLst>
              </p:cNvPr>
              <p:cNvSpPr/>
              <p:nvPr/>
            </p:nvSpPr>
            <p:spPr>
              <a:xfrm>
                <a:off x="3425940" y="769268"/>
                <a:ext cx="388161" cy="286820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665A7B2-7BB8-4FD4-8E1D-60EADBF09AE0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4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D139FA1-76E2-441F-BF29-0B3B9F318DA5}"/>
                </a:ext>
              </a:extLst>
            </p:cNvPr>
            <p:cNvGrpSpPr/>
            <p:nvPr/>
          </p:nvGrpSpPr>
          <p:grpSpPr>
            <a:xfrm>
              <a:off x="2582746" y="2434143"/>
              <a:ext cx="577791" cy="288031"/>
              <a:chOff x="3425939" y="769268"/>
              <a:chExt cx="577791" cy="288031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38CE056-7D77-4B74-9FA2-D82DC03A2702}"/>
                  </a:ext>
                </a:extLst>
              </p:cNvPr>
              <p:cNvSpPr/>
              <p:nvPr/>
            </p:nvSpPr>
            <p:spPr>
              <a:xfrm>
                <a:off x="3425939" y="769268"/>
                <a:ext cx="577791" cy="288031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FFBBC26-30F1-4667-BCAA-F81B8FF50662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3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01E97CC-7420-4C7A-B74C-F8A01215074B}"/>
                </a:ext>
              </a:extLst>
            </p:cNvPr>
            <p:cNvSpPr/>
            <p:nvPr/>
          </p:nvSpPr>
          <p:spPr>
            <a:xfrm>
              <a:off x="3160885" y="1883624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L 도형 38">
              <a:extLst>
                <a:ext uri="{FF2B5EF4-FFF2-40B4-BE49-F238E27FC236}">
                  <a16:creationId xmlns:a16="http://schemas.microsoft.com/office/drawing/2014/main" id="{3BABFB0C-4E5B-4BBF-A52F-4140A668A011}"/>
                </a:ext>
              </a:extLst>
            </p:cNvPr>
            <p:cNvSpPr/>
            <p:nvPr/>
          </p:nvSpPr>
          <p:spPr>
            <a:xfrm rot="5400000">
              <a:off x="3336545" y="1699526"/>
              <a:ext cx="554621" cy="906638"/>
            </a:xfrm>
            <a:prstGeom prst="corner">
              <a:avLst>
                <a:gd name="adj1" fmla="val 71702"/>
                <a:gd name="adj2" fmla="val 65812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0935689-C04A-4021-8558-B34F14BDA424}"/>
                </a:ext>
              </a:extLst>
            </p:cNvPr>
            <p:cNvSpPr/>
            <p:nvPr/>
          </p:nvSpPr>
          <p:spPr>
            <a:xfrm>
              <a:off x="574899" y="1992537"/>
              <a:ext cx="604623" cy="595880"/>
            </a:xfrm>
            <a:prstGeom prst="ellipse">
              <a:avLst/>
            </a:prstGeom>
            <a:solidFill>
              <a:srgbClr val="D9D9D9"/>
            </a:solidFill>
            <a:ln w="1905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스틱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39CA40-7299-4962-A9F6-CE741B64377C}"/>
              </a:ext>
            </a:extLst>
          </p:cNvPr>
          <p:cNvGrpSpPr/>
          <p:nvPr/>
        </p:nvGrpSpPr>
        <p:grpSpPr>
          <a:xfrm>
            <a:off x="467544" y="3228030"/>
            <a:ext cx="1181938" cy="1341714"/>
            <a:chOff x="467544" y="3228030"/>
            <a:chExt cx="1181938" cy="134171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0031251-8398-4D80-96C1-9F511E5FEECF}"/>
                </a:ext>
              </a:extLst>
            </p:cNvPr>
            <p:cNvGrpSpPr/>
            <p:nvPr/>
          </p:nvGrpSpPr>
          <p:grpSpPr>
            <a:xfrm>
              <a:off x="491142" y="3664144"/>
              <a:ext cx="932550" cy="865458"/>
              <a:chOff x="482110" y="1375836"/>
              <a:chExt cx="932550" cy="865458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B7BD5953-F0D6-4287-AB4A-6803A4BBFC5C}"/>
                  </a:ext>
                </a:extLst>
              </p:cNvPr>
              <p:cNvSpPr/>
              <p:nvPr/>
            </p:nvSpPr>
            <p:spPr>
              <a:xfrm>
                <a:off x="482110" y="1375836"/>
                <a:ext cx="317842" cy="263250"/>
              </a:xfrm>
              <a:prstGeom prst="roundRect">
                <a:avLst/>
              </a:prstGeom>
              <a:solidFill>
                <a:schemeClr val="bg1">
                  <a:lumMod val="85000"/>
                  <a:alpha val="60000"/>
                </a:schemeClr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3E67AC12-0462-4CA2-87BF-7CB8310A1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1440654"/>
                <a:ext cx="587076" cy="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C817B075-3F93-4358-831B-2D94A1444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1512027"/>
                <a:ext cx="587076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8B92E7C-4226-41B5-BC60-12BD4B32F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1581078"/>
                <a:ext cx="587076" cy="1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90A0ADAE-BFA7-47DE-9F8F-156FDF18D007}"/>
                  </a:ext>
                </a:extLst>
              </p:cNvPr>
              <p:cNvSpPr/>
              <p:nvPr/>
            </p:nvSpPr>
            <p:spPr>
              <a:xfrm>
                <a:off x="482110" y="1670300"/>
                <a:ext cx="317842" cy="263250"/>
              </a:xfrm>
              <a:prstGeom prst="roundRect">
                <a:avLst/>
              </a:prstGeom>
              <a:solidFill>
                <a:schemeClr val="bg1">
                  <a:lumMod val="85000"/>
                  <a:alpha val="60000"/>
                </a:schemeClr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9409D64C-1667-4B1B-8506-B79B8121B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1735118"/>
                <a:ext cx="587076" cy="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F78B426-319F-4FC5-B1D3-0BED76866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1806491"/>
                <a:ext cx="587076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6E395DC-1B27-4EE0-B61A-402FE1710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1875542"/>
                <a:ext cx="587076" cy="1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4A2638B2-86A4-4DAF-9A32-28E5DAABD203}"/>
                  </a:ext>
                </a:extLst>
              </p:cNvPr>
              <p:cNvSpPr/>
              <p:nvPr/>
            </p:nvSpPr>
            <p:spPr>
              <a:xfrm>
                <a:off x="482110" y="1978044"/>
                <a:ext cx="317842" cy="263250"/>
              </a:xfrm>
              <a:prstGeom prst="roundRect">
                <a:avLst/>
              </a:prstGeom>
              <a:solidFill>
                <a:schemeClr val="bg1">
                  <a:lumMod val="85000"/>
                  <a:alpha val="60000"/>
                </a:schemeClr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4A234204-9E00-4858-9A48-F35EB2387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2042862"/>
                <a:ext cx="587076" cy="1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E881461B-1FE6-4BDE-9D0E-7D8467B1B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2114235"/>
                <a:ext cx="587076" cy="1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2E403C5-7695-45CF-82E8-4C9D3CA8E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584" y="2183286"/>
                <a:ext cx="587076" cy="1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942E9A7-4CB3-4BB2-828E-2AED6497F3BA}"/>
                </a:ext>
              </a:extLst>
            </p:cNvPr>
            <p:cNvGrpSpPr/>
            <p:nvPr/>
          </p:nvGrpSpPr>
          <p:grpSpPr>
            <a:xfrm>
              <a:off x="480552" y="3649255"/>
              <a:ext cx="1004136" cy="920489"/>
              <a:chOff x="3425940" y="769267"/>
              <a:chExt cx="1004136" cy="920489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5BB0D11-8A5A-494A-86DF-7E64FF62993D}"/>
                  </a:ext>
                </a:extLst>
              </p:cNvPr>
              <p:cNvSpPr/>
              <p:nvPr/>
            </p:nvSpPr>
            <p:spPr>
              <a:xfrm>
                <a:off x="3425940" y="769267"/>
                <a:ext cx="1004136" cy="920489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0669E68-F331-4CB1-A994-4F30ACBA18F1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3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DC948FD-0DE5-466F-BE3B-AD20FBB59BE1}"/>
                </a:ext>
              </a:extLst>
            </p:cNvPr>
            <p:cNvGrpSpPr/>
            <p:nvPr/>
          </p:nvGrpSpPr>
          <p:grpSpPr>
            <a:xfrm>
              <a:off x="467544" y="3228030"/>
              <a:ext cx="1154170" cy="368652"/>
              <a:chOff x="509742" y="832664"/>
              <a:chExt cx="1154170" cy="368652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918CA76C-9FD0-42D2-9613-B26D08C750ED}"/>
                  </a:ext>
                </a:extLst>
              </p:cNvPr>
              <p:cNvSpPr/>
              <p:nvPr/>
            </p:nvSpPr>
            <p:spPr>
              <a:xfrm>
                <a:off x="509742" y="832664"/>
                <a:ext cx="389850" cy="368652"/>
              </a:xfrm>
              <a:prstGeom prst="roundRect">
                <a:avLst/>
              </a:prstGeom>
              <a:solidFill>
                <a:schemeClr val="bg1">
                  <a:lumMod val="85000"/>
                  <a:alpha val="60000"/>
                </a:schemeClr>
              </a:solidFill>
              <a:ln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651A78E6-F4A5-43BD-89BC-724FA9F3EFC9}"/>
                  </a:ext>
                </a:extLst>
              </p:cNvPr>
              <p:cNvCxnSpPr/>
              <p:nvPr/>
            </p:nvCxnSpPr>
            <p:spPr>
              <a:xfrm>
                <a:off x="941120" y="901092"/>
                <a:ext cx="720080" cy="0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C41938A1-8B54-455B-98AE-1A3CA6A57044}"/>
                  </a:ext>
                </a:extLst>
              </p:cNvPr>
              <p:cNvCxnSpPr/>
              <p:nvPr/>
            </p:nvCxnSpPr>
            <p:spPr>
              <a:xfrm>
                <a:off x="943832" y="1004798"/>
                <a:ext cx="72008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96D3DB6-8E6A-4223-B3A5-8666F8EB9410}"/>
                  </a:ext>
                </a:extLst>
              </p:cNvPr>
              <p:cNvCxnSpPr/>
              <p:nvPr/>
            </p:nvCxnSpPr>
            <p:spPr>
              <a:xfrm>
                <a:off x="941120" y="1117116"/>
                <a:ext cx="72008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B0DC85E-D81B-4E46-B85F-ACFD138C59EC}"/>
                </a:ext>
              </a:extLst>
            </p:cNvPr>
            <p:cNvGrpSpPr/>
            <p:nvPr/>
          </p:nvGrpSpPr>
          <p:grpSpPr>
            <a:xfrm>
              <a:off x="467544" y="3228041"/>
              <a:ext cx="389850" cy="368637"/>
              <a:chOff x="3425940" y="769267"/>
              <a:chExt cx="389850" cy="368637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3B64132-A509-4395-91A5-C1467AAB9A65}"/>
                  </a:ext>
                </a:extLst>
              </p:cNvPr>
              <p:cNvSpPr/>
              <p:nvPr/>
            </p:nvSpPr>
            <p:spPr>
              <a:xfrm>
                <a:off x="3425940" y="769267"/>
                <a:ext cx="389850" cy="3686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FC5CCAB-BC0A-4442-89C9-FE473BDAF4AB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1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ADCA48D-E4EE-4587-88BB-D5FD2A270C5C}"/>
                </a:ext>
              </a:extLst>
            </p:cNvPr>
            <p:cNvGrpSpPr/>
            <p:nvPr/>
          </p:nvGrpSpPr>
          <p:grpSpPr>
            <a:xfrm>
              <a:off x="859144" y="3228041"/>
              <a:ext cx="790338" cy="368637"/>
              <a:chOff x="3425940" y="769267"/>
              <a:chExt cx="790338" cy="36863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B97BA21-AEA5-442C-89F0-D43687BFF4F7}"/>
                  </a:ext>
                </a:extLst>
              </p:cNvPr>
              <p:cNvSpPr/>
              <p:nvPr/>
            </p:nvSpPr>
            <p:spPr>
              <a:xfrm>
                <a:off x="3425940" y="769267"/>
                <a:ext cx="790338" cy="3686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C84279-D1CD-4F7F-96A7-DE14370459AF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2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7654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04307F9-2DDB-4EEE-88FE-290CD75276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B3F24A-048C-4B13-8FC2-942502AE8AF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dirty="0"/>
              <a:t>대화 방식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유저와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는</a:t>
            </a:r>
            <a:r>
              <a:rPr lang="ko-KR" altLang="en-US" dirty="0">
                <a:solidFill>
                  <a:srgbClr val="203864"/>
                </a:solidFill>
              </a:rPr>
              <a:t> 마주보며 화면은 확대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화면 하단에 존재하는 대화창에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의 이름과 대화 내용이 출력된다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이때 </a:t>
            </a:r>
            <a:r>
              <a:rPr lang="ko-KR" altLang="en-US" dirty="0">
                <a:solidFill>
                  <a:srgbClr val="203864"/>
                </a:solidFill>
              </a:rPr>
              <a:t>중요한 정보는 색상</a:t>
            </a:r>
            <a:r>
              <a:rPr lang="ko-KR" altLang="en-US" sz="1200" b="0" dirty="0"/>
              <a:t>을 가지고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모든 대화가 끝나면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대화에 대한 퀘스트를 부여 받는다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/>
              <a:t>퀘스트 종류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메인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스토리 진행 및 캐릭터의 성장의 기반이 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서브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각 지역에 위치한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를 통해 해당 지역의 정보나 주번 인물들의 이야기로 부터 얻는 퀘스트이다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던전에서 자동으로 수락되는 퀘스트로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부가적인 임무를 통해 보상을 얻을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 err="1"/>
              <a:t>히든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숨겨진 퀘스트로 높은 보상을 받을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일일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하루마다 갱신되는 퀘스트로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재화를 획득한다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2C0C54F-DC41-46E5-B03A-B8941CDF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FC5DE71-E6A6-49CF-9124-29CB5F6AADC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와의 대화</a:t>
            </a:r>
          </a:p>
        </p:txBody>
      </p:sp>
      <p:pic>
        <p:nvPicPr>
          <p:cNvPr id="8" name="내용 개체 틀 2">
            <a:extLst>
              <a:ext uri="{FF2B5EF4-FFF2-40B4-BE49-F238E27FC236}">
                <a16:creationId xmlns:a16="http://schemas.microsoft.com/office/drawing/2014/main" id="{0C0A0ED4-5E4A-475D-B95C-AA3136A33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9" r="5233"/>
          <a:stretch/>
        </p:blipFill>
        <p:spPr>
          <a:xfrm>
            <a:off x="423854" y="696913"/>
            <a:ext cx="3644090" cy="20891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BC31EB5-DA3B-49EA-A0BB-11F5CF9502E2}"/>
              </a:ext>
            </a:extLst>
          </p:cNvPr>
          <p:cNvSpPr/>
          <p:nvPr/>
        </p:nvSpPr>
        <p:spPr>
          <a:xfrm>
            <a:off x="539552" y="2353444"/>
            <a:ext cx="3456384" cy="360040"/>
          </a:xfrm>
          <a:prstGeom prst="rect">
            <a:avLst/>
          </a:prstGeom>
          <a:solidFill>
            <a:srgbClr val="CBCBCB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자세한건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살레</a:t>
            </a:r>
            <a:r>
              <a:rPr lang="ko-KR" altLang="en-US" sz="1200" dirty="0">
                <a:solidFill>
                  <a:schemeClr val="tx1"/>
                </a:solidFill>
              </a:rPr>
              <a:t>에게 물어보게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2A4479-7158-470E-A1F0-7A87FC824C01}"/>
              </a:ext>
            </a:extLst>
          </p:cNvPr>
          <p:cNvSpPr/>
          <p:nvPr/>
        </p:nvSpPr>
        <p:spPr>
          <a:xfrm>
            <a:off x="3275856" y="2425452"/>
            <a:ext cx="648072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나가기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5CEE01-4102-400C-B749-C8FCC342E9C8}"/>
              </a:ext>
            </a:extLst>
          </p:cNvPr>
          <p:cNvSpPr/>
          <p:nvPr/>
        </p:nvSpPr>
        <p:spPr>
          <a:xfrm>
            <a:off x="539552" y="2136182"/>
            <a:ext cx="936104" cy="217262"/>
          </a:xfrm>
          <a:prstGeom prst="rect">
            <a:avLst/>
          </a:prstGeom>
          <a:solidFill>
            <a:srgbClr val="CBCBCB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391506-75BD-46F0-A95F-6F2636200300}"/>
              </a:ext>
            </a:extLst>
          </p:cNvPr>
          <p:cNvSpPr/>
          <p:nvPr/>
        </p:nvSpPr>
        <p:spPr>
          <a:xfrm>
            <a:off x="423855" y="2857500"/>
            <a:ext cx="3524104" cy="2304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8685B3-F34C-4CBE-B213-EEBC69C0EC01}"/>
              </a:ext>
            </a:extLst>
          </p:cNvPr>
          <p:cNvSpPr/>
          <p:nvPr/>
        </p:nvSpPr>
        <p:spPr>
          <a:xfrm>
            <a:off x="468793" y="3133665"/>
            <a:ext cx="674835" cy="227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E3C523-0D68-4821-8531-177563C5812D}"/>
              </a:ext>
            </a:extLst>
          </p:cNvPr>
          <p:cNvSpPr/>
          <p:nvPr/>
        </p:nvSpPr>
        <p:spPr>
          <a:xfrm>
            <a:off x="1856775" y="3133664"/>
            <a:ext cx="674835" cy="227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던전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9BD8A6-84E9-4524-853F-D4AFEA513C06}"/>
              </a:ext>
            </a:extLst>
          </p:cNvPr>
          <p:cNvSpPr/>
          <p:nvPr/>
        </p:nvSpPr>
        <p:spPr>
          <a:xfrm>
            <a:off x="2553870" y="3133663"/>
            <a:ext cx="674835" cy="227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히든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13CFF1-5E16-432C-BF26-A2774121F59E}"/>
              </a:ext>
            </a:extLst>
          </p:cNvPr>
          <p:cNvSpPr/>
          <p:nvPr/>
        </p:nvSpPr>
        <p:spPr>
          <a:xfrm>
            <a:off x="3250914" y="3133844"/>
            <a:ext cx="674835" cy="227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469372-B1C5-477E-8242-1184B4A547E9}"/>
              </a:ext>
            </a:extLst>
          </p:cNvPr>
          <p:cNvSpPr/>
          <p:nvPr/>
        </p:nvSpPr>
        <p:spPr>
          <a:xfrm>
            <a:off x="1162784" y="3133665"/>
            <a:ext cx="674835" cy="227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7C1E67-BCE0-4587-9215-51BF9A077157}"/>
              </a:ext>
            </a:extLst>
          </p:cNvPr>
          <p:cNvSpPr/>
          <p:nvPr/>
        </p:nvSpPr>
        <p:spPr>
          <a:xfrm>
            <a:off x="465690" y="3382765"/>
            <a:ext cx="1371930" cy="1706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6F964B-EA6A-4CD5-B1D2-ACDC258121C3}"/>
              </a:ext>
            </a:extLst>
          </p:cNvPr>
          <p:cNvSpPr/>
          <p:nvPr/>
        </p:nvSpPr>
        <p:spPr>
          <a:xfrm>
            <a:off x="1879454" y="3382765"/>
            <a:ext cx="2044473" cy="1706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NPC : xx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지역 </a:t>
            </a:r>
            <a:r>
              <a:rPr lang="en-US" altLang="ko-KR" sz="1200" dirty="0">
                <a:solidFill>
                  <a:schemeClr val="tx1"/>
                </a:solidFill>
              </a:rPr>
              <a:t>: xx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퀘스트 임무 </a:t>
            </a:r>
            <a:r>
              <a:rPr lang="en-US" altLang="ko-KR" sz="1200" dirty="0">
                <a:solidFill>
                  <a:schemeClr val="tx1"/>
                </a:solidFill>
              </a:rPr>
              <a:t>: xxx </a:t>
            </a:r>
            <a:r>
              <a:rPr lang="ko-KR" altLang="en-US" sz="1200" dirty="0">
                <a:solidFill>
                  <a:schemeClr val="tx1"/>
                </a:solidFill>
              </a:rPr>
              <a:t>처치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스토리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보상 </a:t>
            </a:r>
            <a:r>
              <a:rPr lang="en-US" altLang="ko-KR" sz="1200" dirty="0">
                <a:solidFill>
                  <a:schemeClr val="tx1"/>
                </a:solidFill>
              </a:rPr>
              <a:t>: xx, xx, xx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B20DC5-E511-4D5F-B4D7-8B0F206CFD9E}"/>
              </a:ext>
            </a:extLst>
          </p:cNvPr>
          <p:cNvSpPr/>
          <p:nvPr/>
        </p:nvSpPr>
        <p:spPr>
          <a:xfrm>
            <a:off x="481292" y="3409830"/>
            <a:ext cx="1138380" cy="227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F4CE5E-8776-46E2-B0EE-0AC2B5F417E0}"/>
              </a:ext>
            </a:extLst>
          </p:cNvPr>
          <p:cNvSpPr/>
          <p:nvPr/>
        </p:nvSpPr>
        <p:spPr>
          <a:xfrm>
            <a:off x="489319" y="3667414"/>
            <a:ext cx="1138380" cy="22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74EE34-F32A-45DB-8AFF-EAACBDF909C9}"/>
              </a:ext>
            </a:extLst>
          </p:cNvPr>
          <p:cNvSpPr/>
          <p:nvPr/>
        </p:nvSpPr>
        <p:spPr>
          <a:xfrm>
            <a:off x="475209" y="3926149"/>
            <a:ext cx="1138380" cy="22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447F79-44AF-4C1F-B9C4-734CBCEBDC40}"/>
              </a:ext>
            </a:extLst>
          </p:cNvPr>
          <p:cNvSpPr/>
          <p:nvPr/>
        </p:nvSpPr>
        <p:spPr>
          <a:xfrm>
            <a:off x="483236" y="4183733"/>
            <a:ext cx="1138380" cy="22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267829-3200-4845-8308-7C73FA0B57FA}"/>
              </a:ext>
            </a:extLst>
          </p:cNvPr>
          <p:cNvSpPr/>
          <p:nvPr/>
        </p:nvSpPr>
        <p:spPr>
          <a:xfrm>
            <a:off x="481292" y="4441317"/>
            <a:ext cx="1138380" cy="22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8DDE65-A43A-4D8F-A61A-664907D9BA44}"/>
              </a:ext>
            </a:extLst>
          </p:cNvPr>
          <p:cNvSpPr/>
          <p:nvPr/>
        </p:nvSpPr>
        <p:spPr>
          <a:xfrm>
            <a:off x="489319" y="4698901"/>
            <a:ext cx="1138380" cy="22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제목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2F0A14-B733-4D9B-B7A2-B1F6A0C1BF7F}"/>
              </a:ext>
            </a:extLst>
          </p:cNvPr>
          <p:cNvSpPr/>
          <p:nvPr/>
        </p:nvSpPr>
        <p:spPr>
          <a:xfrm>
            <a:off x="490523" y="4939276"/>
            <a:ext cx="1324672" cy="134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3CA577A-2BAE-4239-8EEC-B2370400541F}"/>
              </a:ext>
            </a:extLst>
          </p:cNvPr>
          <p:cNvSpPr/>
          <p:nvPr/>
        </p:nvSpPr>
        <p:spPr>
          <a:xfrm>
            <a:off x="1669533" y="3409830"/>
            <a:ext cx="123515" cy="14574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1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265000-42F2-4B3F-B566-1BA0328632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  <a:r>
              <a:rPr lang="en-US" altLang="ko-KR" dirty="0"/>
              <a:t>, </a:t>
            </a:r>
            <a:r>
              <a:rPr lang="ko-KR" altLang="en-US" dirty="0"/>
              <a:t>달빛 조각사</a:t>
            </a:r>
          </a:p>
        </p:txBody>
      </p:sp>
      <p:pic>
        <p:nvPicPr>
          <p:cNvPr id="11" name="내용 개체 틀 10" descr="측정기, 컴퓨터이(가) 표시된 사진&#10;&#10;자동 생성된 설명">
            <a:extLst>
              <a:ext uri="{FF2B5EF4-FFF2-40B4-BE49-F238E27FC236}">
                <a16:creationId xmlns:a16="http://schemas.microsoft.com/office/drawing/2014/main" id="{68B428CE-1844-4F93-929D-F285407FC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13681"/>
            <a:ext cx="3654425" cy="2055614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3F03B1-987C-48DD-AA1E-5B5EE413CE4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검은사막</a:t>
            </a:r>
            <a:r>
              <a:rPr lang="ko-KR" altLang="en-US" sz="1600" dirty="0"/>
              <a:t> 모바일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간략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이름과 가문명이 적혀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스텟</a:t>
            </a:r>
            <a:r>
              <a:rPr lang="ko-KR" altLang="en-US" sz="1200" b="0" dirty="0"/>
              <a:t>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가문과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개인별 정보와 </a:t>
            </a:r>
            <a:r>
              <a:rPr lang="ko-KR" altLang="en-US" sz="1200" b="0" dirty="0" err="1"/>
              <a:t>스테이터스가</a:t>
            </a:r>
            <a:r>
              <a:rPr lang="ko-KR" altLang="en-US" sz="1200" b="0" dirty="0"/>
              <a:t> 출력된다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항목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최대한 보여주기 위해 항목별로 나누었다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장비 모습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착용한 장비를 한눈에 볼 수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내정보</a:t>
            </a:r>
            <a:r>
              <a:rPr lang="ko-KR" altLang="en-US" sz="1200" b="0" dirty="0"/>
              <a:t> 및 칭호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선택된 번호에 따라 내용이 출력된다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r>
              <a:rPr lang="ko-KR" altLang="en-US" sz="1600" dirty="0"/>
              <a:t>달빛 조각사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간략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레벨과 닉네임이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정보 목록 </a:t>
            </a:r>
            <a:r>
              <a:rPr lang="en-US" altLang="ko-KR" sz="1200" b="0" dirty="0"/>
              <a:t>:</a:t>
            </a:r>
            <a:r>
              <a:rPr lang="ko-KR" altLang="en-US" sz="1200" b="0" dirty="0"/>
              <a:t> 능력치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칭호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버프 별로 아래 표시되는 정보들이 다르다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특성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힘과 지능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민첩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지혜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채집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매력 별로 능력치가 세분화 되어있고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스텟</a:t>
            </a:r>
            <a:r>
              <a:rPr lang="ko-KR" altLang="en-US" sz="1200" b="0" dirty="0"/>
              <a:t> 포인트로 </a:t>
            </a:r>
            <a:r>
              <a:rPr lang="en-US" altLang="ko-KR" sz="1200" b="0" dirty="0"/>
              <a:t>6</a:t>
            </a:r>
            <a:r>
              <a:rPr lang="ko-KR" altLang="en-US" sz="1200" b="0" dirty="0"/>
              <a:t>단계 중 하나를 올릴 수 있다</a:t>
            </a:r>
            <a:r>
              <a:rPr lang="en-US" altLang="ko-KR" sz="1200" b="0" dirty="0"/>
              <a:t>.</a:t>
            </a:r>
            <a:endParaRPr lang="ko-KR" altLang="en-US" sz="1200" b="0" dirty="0"/>
          </a:p>
          <a:p>
            <a:pPr marL="177800" indent="-177800">
              <a:buFont typeface="+mj-lt"/>
              <a:buAutoNum type="arabicPeriod"/>
            </a:pP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E1B1970-8835-4A1D-8221-A0DFDB4A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2054C51-1B55-4F14-9070-14255CA3C6F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내정보</a:t>
            </a:r>
            <a:r>
              <a:rPr lang="ko-KR" altLang="en-US" dirty="0"/>
              <a:t> 화면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E72D98-EDEF-4062-8862-3FD0145A90DC}"/>
              </a:ext>
            </a:extLst>
          </p:cNvPr>
          <p:cNvGrpSpPr/>
          <p:nvPr/>
        </p:nvGrpSpPr>
        <p:grpSpPr>
          <a:xfrm>
            <a:off x="447016" y="748614"/>
            <a:ext cx="933522" cy="368155"/>
            <a:chOff x="3425939" y="769266"/>
            <a:chExt cx="997903" cy="36815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AF479-0C34-4253-ACA7-31ED1FFD67F2}"/>
                </a:ext>
              </a:extLst>
            </p:cNvPr>
            <p:cNvSpPr/>
            <p:nvPr/>
          </p:nvSpPr>
          <p:spPr>
            <a:xfrm>
              <a:off x="3425939" y="769266"/>
              <a:ext cx="997903" cy="36815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CEB457-C86E-4494-BC48-474E3B444440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C8B7D3-C9F2-4FAD-818F-6F6435508F75}"/>
              </a:ext>
            </a:extLst>
          </p:cNvPr>
          <p:cNvGrpSpPr/>
          <p:nvPr/>
        </p:nvGrpSpPr>
        <p:grpSpPr>
          <a:xfrm>
            <a:off x="451299" y="1116769"/>
            <a:ext cx="933522" cy="1092659"/>
            <a:chOff x="3420188" y="769266"/>
            <a:chExt cx="1003654" cy="109265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8DBEC9-F408-489C-A158-481629D4DAC3}"/>
                </a:ext>
              </a:extLst>
            </p:cNvPr>
            <p:cNvSpPr/>
            <p:nvPr/>
          </p:nvSpPr>
          <p:spPr>
            <a:xfrm>
              <a:off x="3420188" y="769266"/>
              <a:ext cx="1003654" cy="109265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3A0018-ABFE-4929-9F25-8042521CD16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35D609-88D6-41B0-ADBD-0E4C8A9D7ACC}"/>
              </a:ext>
            </a:extLst>
          </p:cNvPr>
          <p:cNvGrpSpPr/>
          <p:nvPr/>
        </p:nvGrpSpPr>
        <p:grpSpPr>
          <a:xfrm>
            <a:off x="1424543" y="747128"/>
            <a:ext cx="1419266" cy="1963778"/>
            <a:chOff x="3425939" y="769265"/>
            <a:chExt cx="1517146" cy="182266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218BD4-1C7A-4812-B15D-248B7F37DB9A}"/>
                </a:ext>
              </a:extLst>
            </p:cNvPr>
            <p:cNvSpPr/>
            <p:nvPr/>
          </p:nvSpPr>
          <p:spPr>
            <a:xfrm>
              <a:off x="3425939" y="769265"/>
              <a:ext cx="1517146" cy="18226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FD010D7-812C-460F-89B3-C04C92F8F1FF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250424-3B22-45E0-9FEB-13DEAD7DA257}"/>
              </a:ext>
            </a:extLst>
          </p:cNvPr>
          <p:cNvGrpSpPr/>
          <p:nvPr/>
        </p:nvGrpSpPr>
        <p:grpSpPr>
          <a:xfrm>
            <a:off x="2843809" y="924930"/>
            <a:ext cx="1179361" cy="1785976"/>
            <a:chOff x="3425939" y="947067"/>
            <a:chExt cx="1260696" cy="178597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9800981-B6F7-4CB9-A573-C3ABDD16F00B}"/>
                </a:ext>
              </a:extLst>
            </p:cNvPr>
            <p:cNvSpPr/>
            <p:nvPr/>
          </p:nvSpPr>
          <p:spPr>
            <a:xfrm>
              <a:off x="3425939" y="947067"/>
              <a:ext cx="1260696" cy="17859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E0C46EF-C02B-4515-BAFA-F39ED594EC72}"/>
                </a:ext>
              </a:extLst>
            </p:cNvPr>
            <p:cNvSpPr/>
            <p:nvPr/>
          </p:nvSpPr>
          <p:spPr>
            <a:xfrm>
              <a:off x="3425941" y="947071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61A102-257C-4ED8-870A-4600696069E6}"/>
              </a:ext>
            </a:extLst>
          </p:cNvPr>
          <p:cNvGrpSpPr/>
          <p:nvPr/>
        </p:nvGrpSpPr>
        <p:grpSpPr>
          <a:xfrm>
            <a:off x="456680" y="2261729"/>
            <a:ext cx="923858" cy="270905"/>
            <a:chOff x="3425939" y="769265"/>
            <a:chExt cx="987572" cy="25143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72490D2-999B-4A6C-BBD6-713A16A5A232}"/>
                </a:ext>
              </a:extLst>
            </p:cNvPr>
            <p:cNvSpPr/>
            <p:nvPr/>
          </p:nvSpPr>
          <p:spPr>
            <a:xfrm>
              <a:off x="3425939" y="769265"/>
              <a:ext cx="987572" cy="25143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FEF778F-EB39-40AE-ABAD-1D3C8547888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79" name="내용 개체 틀 78">
            <a:extLst>
              <a:ext uri="{FF2B5EF4-FFF2-40B4-BE49-F238E27FC236}">
                <a16:creationId xmlns:a16="http://schemas.microsoft.com/office/drawing/2014/main" id="{5B4C51F0-FE67-4E47-A40C-6C6C15C8164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194948-9EA1-4C0F-AE9C-D68080B8694D}"/>
              </a:ext>
            </a:extLst>
          </p:cNvPr>
          <p:cNvGrpSpPr/>
          <p:nvPr/>
        </p:nvGrpSpPr>
        <p:grpSpPr>
          <a:xfrm>
            <a:off x="423863" y="3092500"/>
            <a:ext cx="1296144" cy="144019"/>
            <a:chOff x="3425938" y="769265"/>
            <a:chExt cx="1231585" cy="14401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E427494-0F81-48EB-98CA-9DF755CEC3D4}"/>
                </a:ext>
              </a:extLst>
            </p:cNvPr>
            <p:cNvSpPr/>
            <p:nvPr/>
          </p:nvSpPr>
          <p:spPr>
            <a:xfrm>
              <a:off x="3425938" y="769265"/>
              <a:ext cx="1231585" cy="1440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CFB8E29-576E-4D51-9756-4218FEA6EFD9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77D57A9-F09A-459E-8748-BA2074A2AA95}"/>
              </a:ext>
            </a:extLst>
          </p:cNvPr>
          <p:cNvGrpSpPr/>
          <p:nvPr/>
        </p:nvGrpSpPr>
        <p:grpSpPr>
          <a:xfrm>
            <a:off x="423863" y="3404081"/>
            <a:ext cx="1296144" cy="1380457"/>
            <a:chOff x="3425938" y="769265"/>
            <a:chExt cx="1231585" cy="1380457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D0EE7C2-7A22-40F2-984B-C9D3E4FBF30D}"/>
                </a:ext>
              </a:extLst>
            </p:cNvPr>
            <p:cNvSpPr/>
            <p:nvPr/>
          </p:nvSpPr>
          <p:spPr>
            <a:xfrm>
              <a:off x="3425938" y="769265"/>
              <a:ext cx="1231585" cy="138045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5328571-A744-443C-B96D-125146A9A050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1CB7A98-B267-4B8F-8AC4-ECF5D2FC185F}"/>
              </a:ext>
            </a:extLst>
          </p:cNvPr>
          <p:cNvGrpSpPr/>
          <p:nvPr/>
        </p:nvGrpSpPr>
        <p:grpSpPr>
          <a:xfrm>
            <a:off x="423863" y="3249805"/>
            <a:ext cx="1296144" cy="144019"/>
            <a:chOff x="3425938" y="769265"/>
            <a:chExt cx="1231585" cy="14401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40486A-2C76-4ADA-8753-ABD9B220BD02}"/>
                </a:ext>
              </a:extLst>
            </p:cNvPr>
            <p:cNvSpPr/>
            <p:nvPr/>
          </p:nvSpPr>
          <p:spPr>
            <a:xfrm>
              <a:off x="3425938" y="769265"/>
              <a:ext cx="1231585" cy="1440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A0DCB6-17AB-44B2-BEB5-FDBE3FFCE6F5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7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</a:t>
            </a:r>
            <a:r>
              <a:rPr lang="en-US" altLang="ko-KR" dirty="0"/>
              <a:t>, </a:t>
            </a:r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달빛 조각사 스킬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정보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선택한 스킬의 이름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레벨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간략한 설명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사용 시 필요한 코스트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및 제한 요소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재사용 대기시간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데미지에 관한 설명이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항목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</a:t>
            </a:r>
            <a:r>
              <a:rPr lang="ko-KR" altLang="en-US" sz="1200" b="0" dirty="0" err="1"/>
              <a:t>클레스가</a:t>
            </a:r>
            <a:r>
              <a:rPr lang="ko-KR" altLang="en-US" sz="1200" b="0" dirty="0"/>
              <a:t> 보유할 수 있는 스킬을 보여준다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이때 </a:t>
            </a:r>
            <a:r>
              <a:rPr lang="ko-KR" altLang="en-US" dirty="0">
                <a:solidFill>
                  <a:srgbClr val="203864"/>
                </a:solidFill>
              </a:rPr>
              <a:t>습득하지 못한 스킬은 회색</a:t>
            </a:r>
            <a:r>
              <a:rPr lang="ko-KR" altLang="en-US" sz="1200" b="0" dirty="0"/>
              <a:t>으로 처리한다</a:t>
            </a:r>
            <a:r>
              <a:rPr lang="en-US" altLang="ko-KR" sz="1200" b="0" dirty="0"/>
              <a:t>.</a:t>
            </a:r>
          </a:p>
          <a:p>
            <a:pPr marL="179388" indent="-1793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/>
              <a:t>검은 사막</a:t>
            </a:r>
            <a:r>
              <a:rPr lang="en-US" altLang="ko-KR" sz="1600" dirty="0"/>
              <a:t> </a:t>
            </a:r>
            <a:r>
              <a:rPr lang="ko-KR" altLang="en-US" sz="1600" dirty="0"/>
              <a:t>모바일 스킬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정보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스킬 레벨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스킬 이름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스킬에 관한 간략한 설명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사용 회수 및 재사용 대기시간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데미지에 관한 설명이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항목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스킬을 성장시킬지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슬롯에 장착할지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수련할지 </a:t>
            </a:r>
            <a:r>
              <a:rPr lang="ko-KR" altLang="en-US" sz="1200" b="0" dirty="0" err="1"/>
              <a:t>구분해놓았다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항목 설명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항목에서 구분된 </a:t>
            </a:r>
            <a:r>
              <a:rPr lang="en-US" altLang="ko-KR" sz="1200" b="0" dirty="0"/>
              <a:t>UI</a:t>
            </a:r>
            <a:r>
              <a:rPr lang="ko-KR" altLang="en-US" sz="1200" b="0" dirty="0"/>
              <a:t>가 출력된다</a:t>
            </a:r>
            <a:r>
              <a:rPr lang="en-US" altLang="ko-KR" sz="1200" b="0" dirty="0"/>
              <a:t>.</a:t>
            </a:r>
          </a:p>
          <a:p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스킬</a:t>
            </a:r>
          </a:p>
        </p:txBody>
      </p:sp>
      <p:pic>
        <p:nvPicPr>
          <p:cNvPr id="8" name="내용 개체 틀 7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B58E5C49-1888-4AB6-B48D-B533C7661FF3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A936F0-2DDD-408F-A5E8-A671E4559C7E}"/>
              </a:ext>
            </a:extLst>
          </p:cNvPr>
          <p:cNvGrpSpPr/>
          <p:nvPr/>
        </p:nvGrpSpPr>
        <p:grpSpPr>
          <a:xfrm>
            <a:off x="461379" y="3177119"/>
            <a:ext cx="1158293" cy="832509"/>
            <a:chOff x="3420187" y="769266"/>
            <a:chExt cx="1238175" cy="83250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02A23B-A927-4C20-A612-D02073716550}"/>
                </a:ext>
              </a:extLst>
            </p:cNvPr>
            <p:cNvSpPr/>
            <p:nvPr/>
          </p:nvSpPr>
          <p:spPr>
            <a:xfrm>
              <a:off x="3420187" y="769266"/>
              <a:ext cx="1238175" cy="83250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045DC8E-7DBB-4E4E-81D0-52D2561A1AB2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DDE6F2-90F8-47AC-9C79-0E5536DBDD64}"/>
              </a:ext>
            </a:extLst>
          </p:cNvPr>
          <p:cNvGrpSpPr/>
          <p:nvPr/>
        </p:nvGrpSpPr>
        <p:grpSpPr>
          <a:xfrm>
            <a:off x="2195736" y="3286200"/>
            <a:ext cx="1800200" cy="219372"/>
            <a:chOff x="3420187" y="769266"/>
            <a:chExt cx="1924351" cy="21937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60C5D8-B007-420C-8B4E-303CA65AFAD2}"/>
                </a:ext>
              </a:extLst>
            </p:cNvPr>
            <p:cNvSpPr/>
            <p:nvPr/>
          </p:nvSpPr>
          <p:spPr>
            <a:xfrm>
              <a:off x="3420187" y="769266"/>
              <a:ext cx="1924351" cy="2193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FDC3AB-3BBC-4E0F-AA33-5183ABE2937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1B6A3C-5E3F-4EA3-B1A8-274416EB60DB}"/>
              </a:ext>
            </a:extLst>
          </p:cNvPr>
          <p:cNvGrpSpPr/>
          <p:nvPr/>
        </p:nvGrpSpPr>
        <p:grpSpPr>
          <a:xfrm>
            <a:off x="2195736" y="3505572"/>
            <a:ext cx="1800200" cy="1584176"/>
            <a:chOff x="3420187" y="769266"/>
            <a:chExt cx="1924351" cy="158417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2C7023-7151-47A6-A49E-A4B15C5935D2}"/>
                </a:ext>
              </a:extLst>
            </p:cNvPr>
            <p:cNvSpPr/>
            <p:nvPr/>
          </p:nvSpPr>
          <p:spPr>
            <a:xfrm>
              <a:off x="3420187" y="769266"/>
              <a:ext cx="1924351" cy="158417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7BC3CE5-2832-48AD-95D3-A038E9A81E2E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63E25E-699F-43E0-A07D-F39433B15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13681"/>
            <a:ext cx="3654425" cy="2055614"/>
          </a:xfr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B90E6F-1D5C-457B-905E-A9BAEA6FEB53}"/>
              </a:ext>
            </a:extLst>
          </p:cNvPr>
          <p:cNvGrpSpPr/>
          <p:nvPr/>
        </p:nvGrpSpPr>
        <p:grpSpPr>
          <a:xfrm>
            <a:off x="1547664" y="729642"/>
            <a:ext cx="1368152" cy="1983842"/>
            <a:chOff x="3420187" y="769266"/>
            <a:chExt cx="1462507" cy="198384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3A5D9F6-0995-4019-8EBA-9BA0D59B7CED}"/>
                </a:ext>
              </a:extLst>
            </p:cNvPr>
            <p:cNvSpPr/>
            <p:nvPr/>
          </p:nvSpPr>
          <p:spPr>
            <a:xfrm>
              <a:off x="3420187" y="769266"/>
              <a:ext cx="1462507" cy="198384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6C2DDC2-6ED9-4BDA-A7E1-7E896F75AFD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521A7B9-6743-48A9-82A9-7C39134FD27E}"/>
              </a:ext>
            </a:extLst>
          </p:cNvPr>
          <p:cNvGrpSpPr/>
          <p:nvPr/>
        </p:nvGrpSpPr>
        <p:grpSpPr>
          <a:xfrm>
            <a:off x="2915815" y="729640"/>
            <a:ext cx="1167234" cy="1983842"/>
            <a:chOff x="3420187" y="769266"/>
            <a:chExt cx="1247733" cy="198384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909DD8-970F-4303-A2AA-593D1F6F0F5A}"/>
                </a:ext>
              </a:extLst>
            </p:cNvPr>
            <p:cNvSpPr/>
            <p:nvPr/>
          </p:nvSpPr>
          <p:spPr>
            <a:xfrm>
              <a:off x="3420187" y="769266"/>
              <a:ext cx="1247733" cy="198384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133F5-B964-40FE-A819-AB9699393B6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74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/>
              <a:t>몬스터 정보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이름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이름이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등급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일반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엘리트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네임드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시드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보스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레이드 등이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레벨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몬스터의 레벨이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계열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몬스터의 계열에는 인간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악마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야수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언데드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식물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기계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물질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곤충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정령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고대 계열이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면역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면역 정보가 표시된다</a:t>
            </a:r>
            <a:r>
              <a:rPr lang="en-US" altLang="ko-KR" sz="1200" b="0" dirty="0"/>
              <a:t>.</a:t>
            </a:r>
          </a:p>
          <a:p>
            <a:pPr marL="179388" indent="-1793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/>
              <a:t>기타 정보</a:t>
            </a:r>
            <a:endParaRPr lang="en-US" altLang="ko-KR" sz="1600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200" b="0" dirty="0"/>
              <a:t>일정 이상 </a:t>
            </a:r>
            <a:r>
              <a:rPr lang="ko-KR" altLang="en-US" dirty="0">
                <a:solidFill>
                  <a:srgbClr val="203864"/>
                </a:solidFill>
              </a:rPr>
              <a:t>무력화 수치가 쌓이면</a:t>
            </a:r>
            <a:r>
              <a:rPr lang="en-US" altLang="ko-KR" dirty="0">
                <a:solidFill>
                  <a:srgbClr val="203864"/>
                </a:solidFill>
              </a:rPr>
              <a:t>,</a:t>
            </a:r>
            <a:r>
              <a:rPr lang="ko-KR" altLang="en-US" dirty="0">
                <a:solidFill>
                  <a:srgbClr val="203864"/>
                </a:solidFill>
              </a:rPr>
              <a:t> 몬스터는 무력화 상태</a:t>
            </a:r>
            <a:r>
              <a:rPr lang="ko-KR" altLang="en-US" sz="1200" b="0" dirty="0"/>
              <a:t>에 빠져 별도의 행동을 취하지 못한다</a:t>
            </a:r>
            <a:r>
              <a:rPr lang="en-US" altLang="ko-KR" sz="1200" b="0" dirty="0"/>
              <a:t>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200" b="0" dirty="0"/>
              <a:t>속성은 </a:t>
            </a:r>
            <a:r>
              <a:rPr lang="ko-KR" altLang="en-US" sz="1200" b="0" dirty="0" err="1"/>
              <a:t>화속성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수속성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암속성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성속성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뇌속성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토속성으로 </a:t>
            </a:r>
            <a:r>
              <a:rPr lang="en-US" altLang="ko-KR" sz="1200" b="0" dirty="0"/>
              <a:t>6</a:t>
            </a:r>
            <a:r>
              <a:rPr lang="ko-KR" altLang="en-US" sz="1200" b="0" dirty="0"/>
              <a:t>가지로 분류된다</a:t>
            </a:r>
            <a:r>
              <a:rPr lang="en-US" altLang="ko-KR" sz="1200" b="0" dirty="0"/>
              <a:t>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각 </a:t>
            </a:r>
            <a:r>
              <a:rPr lang="ko-KR" altLang="en-US" dirty="0">
                <a:solidFill>
                  <a:srgbClr val="203864"/>
                </a:solidFill>
              </a:rPr>
              <a:t>속성마다 데미지가 증가되거나 감소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몬스터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79613F2-1AAD-46DE-9951-D78A24C4F7DF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 bwMode="auto">
          <a:xfrm>
            <a:off x="456846" y="3054301"/>
            <a:ext cx="3654425" cy="21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내용 개체 틀 9">
            <a:extLst>
              <a:ext uri="{FF2B5EF4-FFF2-40B4-BE49-F238E27FC236}">
                <a16:creationId xmlns:a16="http://schemas.microsoft.com/office/drawing/2014/main" id="{E274DEBE-6893-4726-970A-C89EE696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6" y="1539472"/>
            <a:ext cx="3643312" cy="1377677"/>
          </a:xfrm>
          <a:prstGeom prst="rect">
            <a:avLst/>
          </a:prstGeom>
        </p:spPr>
      </p:pic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FF75C661-8E0B-4F32-AA4F-102A0DAB0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00"/>
          <a:stretch/>
        </p:blipFill>
        <p:spPr>
          <a:xfrm>
            <a:off x="467961" y="793251"/>
            <a:ext cx="3636168" cy="609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3F06A1-F793-48F9-86F3-B68363C648A9}"/>
              </a:ext>
            </a:extLst>
          </p:cNvPr>
          <p:cNvGrpSpPr/>
          <p:nvPr/>
        </p:nvGrpSpPr>
        <p:grpSpPr>
          <a:xfrm>
            <a:off x="1982614" y="793251"/>
            <a:ext cx="933202" cy="144017"/>
            <a:chOff x="3425940" y="769267"/>
            <a:chExt cx="933202" cy="14401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CCC56D-12F7-4E89-91D3-B7E542A9C104}"/>
                </a:ext>
              </a:extLst>
            </p:cNvPr>
            <p:cNvSpPr/>
            <p:nvPr/>
          </p:nvSpPr>
          <p:spPr>
            <a:xfrm>
              <a:off x="3425940" y="769267"/>
              <a:ext cx="933202" cy="1440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8F0ACF2-2433-461A-8F3A-F352BC60788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5DC69-B46F-424D-9BE5-FC1289D8CA00}"/>
              </a:ext>
            </a:extLst>
          </p:cNvPr>
          <p:cNvGrpSpPr/>
          <p:nvPr/>
        </p:nvGrpSpPr>
        <p:grpSpPr>
          <a:xfrm>
            <a:off x="862958" y="793250"/>
            <a:ext cx="1119655" cy="144018"/>
            <a:chOff x="3425939" y="769266"/>
            <a:chExt cx="1119655" cy="14401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C7DCBB-70B7-44C7-A031-C8BE80DE5D37}"/>
                </a:ext>
              </a:extLst>
            </p:cNvPr>
            <p:cNvSpPr/>
            <p:nvPr/>
          </p:nvSpPr>
          <p:spPr>
            <a:xfrm>
              <a:off x="3425939" y="769266"/>
              <a:ext cx="1119655" cy="1440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473F8E-B692-470C-9AE7-61FD1628EF6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6A95A17-60A1-4AD2-892C-E357D032CAD3}"/>
              </a:ext>
            </a:extLst>
          </p:cNvPr>
          <p:cNvGrpSpPr/>
          <p:nvPr/>
        </p:nvGrpSpPr>
        <p:grpSpPr>
          <a:xfrm>
            <a:off x="869060" y="946415"/>
            <a:ext cx="3126876" cy="182327"/>
            <a:chOff x="3425940" y="769266"/>
            <a:chExt cx="3126876" cy="18232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20891-7A13-4D73-A3A3-C90437246DA8}"/>
                </a:ext>
              </a:extLst>
            </p:cNvPr>
            <p:cNvSpPr/>
            <p:nvPr/>
          </p:nvSpPr>
          <p:spPr>
            <a:xfrm>
              <a:off x="3425940" y="769266"/>
              <a:ext cx="3126876" cy="18232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0D0C92-45B8-4FB2-97B6-7E297A9AB6F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0D7249A-02AD-4053-8FB4-D9E30E99F4A7}"/>
              </a:ext>
            </a:extLst>
          </p:cNvPr>
          <p:cNvGrpSpPr/>
          <p:nvPr/>
        </p:nvGrpSpPr>
        <p:grpSpPr>
          <a:xfrm>
            <a:off x="869060" y="1136924"/>
            <a:ext cx="390572" cy="257216"/>
            <a:chOff x="3425940" y="769267"/>
            <a:chExt cx="390572" cy="25721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A0B4F6-C7D4-43B3-B28D-AE3480D62810}"/>
                </a:ext>
              </a:extLst>
            </p:cNvPr>
            <p:cNvSpPr/>
            <p:nvPr/>
          </p:nvSpPr>
          <p:spPr>
            <a:xfrm>
              <a:off x="3425940" y="769267"/>
              <a:ext cx="390572" cy="2572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E49A0B-F45D-4563-A06D-F0026C096138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0AAE66-9C30-4034-8183-66EAF4C76880}"/>
              </a:ext>
            </a:extLst>
          </p:cNvPr>
          <p:cNvGrpSpPr/>
          <p:nvPr/>
        </p:nvGrpSpPr>
        <p:grpSpPr>
          <a:xfrm>
            <a:off x="1263770" y="1136924"/>
            <a:ext cx="2732165" cy="257216"/>
            <a:chOff x="3425939" y="769267"/>
            <a:chExt cx="2732165" cy="25721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6D7B26-6BD9-4E5A-AD15-D16AAD4F9E15}"/>
                </a:ext>
              </a:extLst>
            </p:cNvPr>
            <p:cNvSpPr/>
            <p:nvPr/>
          </p:nvSpPr>
          <p:spPr>
            <a:xfrm>
              <a:off x="3425939" y="769267"/>
              <a:ext cx="2732165" cy="2572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A5C80-7B9D-4EA2-A432-31D4F090C99D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5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4E839AD-7E8D-41B0-A669-E048E6B24638}"/>
              </a:ext>
            </a:extLst>
          </p:cNvPr>
          <p:cNvSpPr/>
          <p:nvPr/>
        </p:nvSpPr>
        <p:spPr>
          <a:xfrm>
            <a:off x="2207237" y="2031488"/>
            <a:ext cx="276531" cy="60998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8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36F586-6305-466D-9C40-8FF0A3A064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 모바일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27F0A9-EAD5-4A94-8233-AB71A65CE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13681"/>
            <a:ext cx="3654425" cy="205561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80DFF-D9DE-45FA-B152-321D61F4AA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퀘스트 정보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타입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퀘스트는 메인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지역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서브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히든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의뢰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축제 </a:t>
            </a:r>
            <a:r>
              <a:rPr lang="en-US" altLang="ko-KR" sz="1200" b="0" dirty="0"/>
              <a:t>6</a:t>
            </a:r>
            <a:r>
              <a:rPr lang="ko-KR" altLang="en-US" sz="1200" b="0" dirty="0"/>
              <a:t>가지 형태로 분류된다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지역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지역에 속하는 </a:t>
            </a:r>
            <a:r>
              <a:rPr lang="ko-KR" altLang="en-US" sz="1200" b="0" dirty="0" err="1"/>
              <a:t>퀘스트들만</a:t>
            </a:r>
            <a:r>
              <a:rPr lang="ko-KR" altLang="en-US" sz="1200" b="0" dirty="0"/>
              <a:t> 보여주기 위한 필터이다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간략 내용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퀘스트의 이름과 진행 여부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그리고 진행도를 간략하게 보여준다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해당 버튼을 누르면 </a:t>
            </a:r>
            <a:r>
              <a:rPr lang="en-US" altLang="ko-KR" sz="1200" b="0" dirty="0"/>
              <a:t>4</a:t>
            </a:r>
            <a:r>
              <a:rPr lang="ko-KR" altLang="en-US" sz="1200" b="0" dirty="0"/>
              <a:t>번 항목에서 자세한 설명이 출력된다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설명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선택한 퀘스트에 대해 자세히 알려준다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어떤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가 소유한지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어떤 지역인지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임무는 무엇인지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어떤 스토리를 가졌는지 자세히 알려준다</a:t>
            </a:r>
            <a:r>
              <a:rPr lang="en-US" altLang="ko-KR" sz="1200" b="0" dirty="0"/>
              <a:t>.</a:t>
            </a:r>
          </a:p>
          <a:p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0441EC-A517-49F7-B7DD-846501B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타게임</a:t>
            </a:r>
            <a:r>
              <a:rPr lang="ko-KR" altLang="en-US" dirty="0"/>
              <a:t>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0D28D90-CF55-43C0-8A75-006852AD0E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퀘스트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73BCD6-DBDD-47E7-AC18-736A02B0E076}"/>
              </a:ext>
            </a:extLst>
          </p:cNvPr>
          <p:cNvGrpSpPr/>
          <p:nvPr/>
        </p:nvGrpSpPr>
        <p:grpSpPr>
          <a:xfrm>
            <a:off x="539552" y="985293"/>
            <a:ext cx="3543498" cy="144016"/>
            <a:chOff x="3425940" y="769268"/>
            <a:chExt cx="3543498" cy="1440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B131FF-1902-4F7A-A511-3EE603CA842A}"/>
                </a:ext>
              </a:extLst>
            </p:cNvPr>
            <p:cNvSpPr/>
            <p:nvPr/>
          </p:nvSpPr>
          <p:spPr>
            <a:xfrm>
              <a:off x="3425940" y="769268"/>
              <a:ext cx="3543498" cy="1440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A59C1B-867D-4829-82F3-C9E7906E3DD1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AD8222-2076-4A3A-ABF4-21488AA23742}"/>
              </a:ext>
            </a:extLst>
          </p:cNvPr>
          <p:cNvGrpSpPr/>
          <p:nvPr/>
        </p:nvGrpSpPr>
        <p:grpSpPr>
          <a:xfrm>
            <a:off x="539552" y="1155888"/>
            <a:ext cx="576064" cy="1517453"/>
            <a:chOff x="3425940" y="769267"/>
            <a:chExt cx="576064" cy="151745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51E60D-186A-44AA-A4B1-F19A8D6C0BB9}"/>
                </a:ext>
              </a:extLst>
            </p:cNvPr>
            <p:cNvSpPr/>
            <p:nvPr/>
          </p:nvSpPr>
          <p:spPr>
            <a:xfrm>
              <a:off x="3425940" y="769267"/>
              <a:ext cx="576064" cy="151745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5E6D65-74F3-480B-963F-08607BDF01A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EB9E3F-F689-4229-940D-DE54D604270B}"/>
              </a:ext>
            </a:extLst>
          </p:cNvPr>
          <p:cNvGrpSpPr/>
          <p:nvPr/>
        </p:nvGrpSpPr>
        <p:grpSpPr>
          <a:xfrm>
            <a:off x="1115616" y="1158142"/>
            <a:ext cx="1580331" cy="1517453"/>
            <a:chOff x="3425939" y="769267"/>
            <a:chExt cx="1580331" cy="15174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6C8E28-9734-4B41-94BC-940B188DDD3B}"/>
                </a:ext>
              </a:extLst>
            </p:cNvPr>
            <p:cNvSpPr/>
            <p:nvPr/>
          </p:nvSpPr>
          <p:spPr>
            <a:xfrm>
              <a:off x="3425939" y="769267"/>
              <a:ext cx="1580331" cy="151745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60073C-DC24-4135-B2FB-FEE3B384B257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3" name="내용 개체 틀 22" descr="스크린샷이(가) 표시된 사진&#10;&#10;자동 생성된 설명">
            <a:extLst>
              <a:ext uri="{FF2B5EF4-FFF2-40B4-BE49-F238E27FC236}">
                <a16:creationId xmlns:a16="http://schemas.microsoft.com/office/drawing/2014/main" id="{B01F5F2B-E4F1-4508-BF84-E4956E71AB6E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EFE637-2ACA-4387-9A37-FCF9F46B4DF1}"/>
              </a:ext>
            </a:extLst>
          </p:cNvPr>
          <p:cNvGrpSpPr/>
          <p:nvPr/>
        </p:nvGrpSpPr>
        <p:grpSpPr>
          <a:xfrm>
            <a:off x="2685480" y="1155888"/>
            <a:ext cx="1381695" cy="1517453"/>
            <a:chOff x="3425939" y="769267"/>
            <a:chExt cx="1381695" cy="151745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44E9EF-79B0-4EDC-8D6D-BEC11128BBC6}"/>
                </a:ext>
              </a:extLst>
            </p:cNvPr>
            <p:cNvSpPr/>
            <p:nvPr/>
          </p:nvSpPr>
          <p:spPr>
            <a:xfrm>
              <a:off x="3425939" y="769267"/>
              <a:ext cx="1381695" cy="151745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9749FF-169C-48FB-AE8E-2FDA40A14B2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FCACD02-A566-4953-BE7A-94253700EE74}"/>
              </a:ext>
            </a:extLst>
          </p:cNvPr>
          <p:cNvSpPr/>
          <p:nvPr/>
        </p:nvSpPr>
        <p:spPr>
          <a:xfrm>
            <a:off x="2117571" y="2603032"/>
            <a:ext cx="276531" cy="60998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A5755A7-84DD-4484-BAA3-627D61B8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13681"/>
            <a:ext cx="3654425" cy="2055614"/>
          </a:xfr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36F586-6305-466D-9C40-8FF0A3A064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80DFF-D9DE-45FA-B152-321D61F4AA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인벤토리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장비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소모품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음식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기타 분류 별로 필터링하여 유저에게 보여준다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인벤토리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필터링에 해당하는 아이템들을 아이콘과 개수를 합쳐서 보여준다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하단에는 장비 무게와 보유 골드가 적혀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인벤토리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대분류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일반 가방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캐시 가방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창고로 나뉜다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소분류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무기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갑옷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장신구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소비 등 분류별로 필터링하여 유저에게 보여준다</a:t>
            </a: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인벤토리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필터링에 해당하는 아이템들을 아이콘과 개수를 합쳐서 보여준다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하단에는 장비 무게와 보유 골드가 적혀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0441EC-A517-49F7-B7DD-846501B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0D28D90-CF55-43C0-8A75-006852AD0E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인벤토리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73BCD6-DBDD-47E7-AC18-736A02B0E076}"/>
              </a:ext>
            </a:extLst>
          </p:cNvPr>
          <p:cNvGrpSpPr/>
          <p:nvPr/>
        </p:nvGrpSpPr>
        <p:grpSpPr>
          <a:xfrm>
            <a:off x="2685480" y="847898"/>
            <a:ext cx="1381695" cy="144016"/>
            <a:chOff x="3425940" y="769268"/>
            <a:chExt cx="1381695" cy="1440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B131FF-1902-4F7A-A511-3EE603CA842A}"/>
                </a:ext>
              </a:extLst>
            </p:cNvPr>
            <p:cNvSpPr/>
            <p:nvPr/>
          </p:nvSpPr>
          <p:spPr>
            <a:xfrm>
              <a:off x="3425940" y="769268"/>
              <a:ext cx="1381695" cy="1440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A59C1B-867D-4829-82F3-C9E7906E3DD1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EFE637-2ACA-4387-9A37-FCF9F46B4DF1}"/>
              </a:ext>
            </a:extLst>
          </p:cNvPr>
          <p:cNvGrpSpPr/>
          <p:nvPr/>
        </p:nvGrpSpPr>
        <p:grpSpPr>
          <a:xfrm>
            <a:off x="2685480" y="1008759"/>
            <a:ext cx="1381695" cy="1344685"/>
            <a:chOff x="3425939" y="769267"/>
            <a:chExt cx="1381695" cy="13446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44E9EF-79B0-4EDC-8D6D-BEC11128BBC6}"/>
                </a:ext>
              </a:extLst>
            </p:cNvPr>
            <p:cNvSpPr/>
            <p:nvPr/>
          </p:nvSpPr>
          <p:spPr>
            <a:xfrm>
              <a:off x="3425939" y="769267"/>
              <a:ext cx="1381695" cy="134468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9749FF-169C-48FB-AE8E-2FDA40A14B2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내용 개체 틀 26" descr="컴퓨터이(가) 표시된 사진&#10;&#10;자동 생성된 설명">
            <a:extLst>
              <a:ext uri="{FF2B5EF4-FFF2-40B4-BE49-F238E27FC236}">
                <a16:creationId xmlns:a16="http://schemas.microsoft.com/office/drawing/2014/main" id="{44502D40-888A-4A64-B843-6F1F10546D26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BEF985-ADE9-432B-8608-960FB65D3A06}"/>
              </a:ext>
            </a:extLst>
          </p:cNvPr>
          <p:cNvGrpSpPr/>
          <p:nvPr/>
        </p:nvGrpSpPr>
        <p:grpSpPr>
          <a:xfrm>
            <a:off x="2757487" y="3297620"/>
            <a:ext cx="1309687" cy="256491"/>
            <a:chOff x="3425940" y="769267"/>
            <a:chExt cx="1309687" cy="25649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0EAD12-E810-4807-BB36-61CFFE91A3DA}"/>
                </a:ext>
              </a:extLst>
            </p:cNvPr>
            <p:cNvSpPr/>
            <p:nvPr/>
          </p:nvSpPr>
          <p:spPr>
            <a:xfrm>
              <a:off x="3425941" y="769267"/>
              <a:ext cx="1309686" cy="25649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681BBE-0AC9-4638-A0F5-CE58AEEE2075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AB9977-0305-4A90-8220-D112C23E1951}"/>
              </a:ext>
            </a:extLst>
          </p:cNvPr>
          <p:cNvGrpSpPr/>
          <p:nvPr/>
        </p:nvGrpSpPr>
        <p:grpSpPr>
          <a:xfrm>
            <a:off x="2757486" y="3569038"/>
            <a:ext cx="1309687" cy="233767"/>
            <a:chOff x="3425940" y="769267"/>
            <a:chExt cx="1309687" cy="25649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A435DD6-6ADA-40BD-9E12-7BD96A54D36D}"/>
                </a:ext>
              </a:extLst>
            </p:cNvPr>
            <p:cNvSpPr/>
            <p:nvPr/>
          </p:nvSpPr>
          <p:spPr>
            <a:xfrm>
              <a:off x="3425941" y="769267"/>
              <a:ext cx="1309686" cy="25649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8E5FCE-8367-436C-9F9A-F36ABF20D844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36690E-7902-4B85-B062-09E185B6E809}"/>
              </a:ext>
            </a:extLst>
          </p:cNvPr>
          <p:cNvGrpSpPr/>
          <p:nvPr/>
        </p:nvGrpSpPr>
        <p:grpSpPr>
          <a:xfrm>
            <a:off x="2756497" y="3801961"/>
            <a:ext cx="1309687" cy="955165"/>
            <a:chOff x="3425940" y="769267"/>
            <a:chExt cx="1309687" cy="95516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4699A31-6E57-4AB3-956C-E54DCE6458FA}"/>
                </a:ext>
              </a:extLst>
            </p:cNvPr>
            <p:cNvSpPr/>
            <p:nvPr/>
          </p:nvSpPr>
          <p:spPr>
            <a:xfrm>
              <a:off x="3425941" y="769267"/>
              <a:ext cx="1309686" cy="9551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350E805-E084-49BB-816E-379EAF4D0222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75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 err="1"/>
              <a:t>로스트아크</a:t>
            </a:r>
            <a:r>
              <a:rPr lang="ko-KR" altLang="en-US" sz="1600" dirty="0"/>
              <a:t> 대화방식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퀘스트창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 이름 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내용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보상에 대해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알림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퀘스트에 따른 색상 아이콘과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제목을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구도 </a:t>
            </a:r>
            <a:r>
              <a:rPr lang="en-US" altLang="ko-KR" sz="1200" b="0" dirty="0"/>
              <a:t>: NPC</a:t>
            </a:r>
            <a:r>
              <a:rPr lang="ko-KR" altLang="en-US" sz="1200" b="0" dirty="0"/>
              <a:t>와의 대화가 시작되면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카메라 </a:t>
            </a:r>
            <a:r>
              <a:rPr lang="ko-KR" altLang="en-US" dirty="0">
                <a:solidFill>
                  <a:srgbClr val="203864"/>
                </a:solidFill>
              </a:rPr>
              <a:t>구도가 마주보는 형식으로 바뀌며 화면은 확대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대화창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NPC</a:t>
            </a:r>
            <a:r>
              <a:rPr lang="ko-KR" altLang="en-US" sz="1200" b="0" dirty="0"/>
              <a:t>간의 대화가 화면 하단에 존재하는 대화창에 출력된다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이때 </a:t>
            </a:r>
            <a:r>
              <a:rPr lang="ko-KR" altLang="en-US" dirty="0">
                <a:solidFill>
                  <a:srgbClr val="203864"/>
                </a:solidFill>
              </a:rPr>
              <a:t>중요한 정보는 색상</a:t>
            </a:r>
            <a:r>
              <a:rPr lang="ko-KR" altLang="en-US" sz="1200" b="0" dirty="0"/>
              <a:t>을 가지고 있다</a:t>
            </a:r>
            <a:r>
              <a:rPr lang="en-US" altLang="ko-KR" sz="1200" b="0" dirty="0"/>
              <a:t>.</a:t>
            </a:r>
          </a:p>
          <a:p>
            <a:pPr marL="177800" indent="-177800">
              <a:lnSpc>
                <a:spcPct val="100000"/>
              </a:lnSpc>
              <a:buFont typeface="+mj-lt"/>
              <a:buAutoNum type="arabicPeriod"/>
            </a:pPr>
            <a:endParaRPr lang="en-US" altLang="ko-KR" sz="1200" b="0" dirty="0"/>
          </a:p>
          <a:p>
            <a:r>
              <a:rPr lang="ko-KR" altLang="en-US" sz="1600" dirty="0"/>
              <a:t>달빛조각사 대화 방식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대화창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NPC</a:t>
            </a:r>
            <a:r>
              <a:rPr lang="ko-KR" altLang="en-US" sz="1200" b="0" dirty="0"/>
              <a:t>간의 대화가 화면 하단에 존재하는 대화창에 출력된다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이때 </a:t>
            </a:r>
            <a:r>
              <a:rPr lang="ko-KR" altLang="en-US" dirty="0">
                <a:solidFill>
                  <a:srgbClr val="203864"/>
                </a:solidFill>
              </a:rPr>
              <a:t>중요한 정보는 색상</a:t>
            </a:r>
            <a:r>
              <a:rPr lang="ko-KR" altLang="en-US" sz="1200" b="0" dirty="0"/>
              <a:t>을 가지고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구도 </a:t>
            </a:r>
            <a:r>
              <a:rPr lang="en-US" altLang="ko-KR" sz="1200" b="0" dirty="0"/>
              <a:t>: NPC</a:t>
            </a:r>
            <a:r>
              <a:rPr lang="ko-KR" altLang="en-US" sz="1200" b="0" dirty="0"/>
              <a:t>와의 대화가 시작되면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203864"/>
                </a:solidFill>
              </a:rPr>
              <a:t>지정된 위치로 이동하고 화면은 확대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와의 대화</a:t>
            </a:r>
            <a:endParaRPr lang="ko-KR" altLang="en-US" dirty="0"/>
          </a:p>
        </p:txBody>
      </p:sp>
      <p:pic>
        <p:nvPicPr>
          <p:cNvPr id="2050" name="Picture 2" descr="로스트아크 대화에 대한 이미지 검색결과">
            <a:extLst>
              <a:ext uri="{FF2B5EF4-FFF2-40B4-BE49-F238E27FC236}">
                <a16:creationId xmlns:a16="http://schemas.microsoft.com/office/drawing/2014/main" id="{CFC51AE5-B64E-4824-8C9D-04A60EBF0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13681"/>
            <a:ext cx="3654425" cy="20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[달빛조각사 꿀팁] 히든퀘스트 힌트, NPC의 대사를 놓치지 마세요!">
            <a:extLst>
              <a:ext uri="{FF2B5EF4-FFF2-40B4-BE49-F238E27FC236}">
                <a16:creationId xmlns:a16="http://schemas.microsoft.com/office/drawing/2014/main" id="{69093A4C-7966-43A4-BDED-EF29BBC7384E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151152"/>
            <a:ext cx="3643312" cy="19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D54E68F-85DE-4758-8682-8F7A338031D5}"/>
              </a:ext>
            </a:extLst>
          </p:cNvPr>
          <p:cNvGrpSpPr/>
          <p:nvPr/>
        </p:nvGrpSpPr>
        <p:grpSpPr>
          <a:xfrm>
            <a:off x="539551" y="891576"/>
            <a:ext cx="1008112" cy="1317852"/>
            <a:chOff x="3425939" y="769265"/>
            <a:chExt cx="1077637" cy="1317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4D69B2-F402-457F-AA88-387A55309B15}"/>
                </a:ext>
              </a:extLst>
            </p:cNvPr>
            <p:cNvSpPr/>
            <p:nvPr/>
          </p:nvSpPr>
          <p:spPr>
            <a:xfrm>
              <a:off x="3425939" y="769265"/>
              <a:ext cx="1077637" cy="13178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5FF4E2-6315-4FA2-81C4-CFD6B0EF064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D7B5DA-19A7-4324-8DC6-671A806DC453}"/>
              </a:ext>
            </a:extLst>
          </p:cNvPr>
          <p:cNvGrpSpPr/>
          <p:nvPr/>
        </p:nvGrpSpPr>
        <p:grpSpPr>
          <a:xfrm>
            <a:off x="1751781" y="825657"/>
            <a:ext cx="1164035" cy="332637"/>
            <a:chOff x="3425938" y="769265"/>
            <a:chExt cx="1244313" cy="33263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BFB8EC-5F28-46A5-BA7F-A7C41B30992F}"/>
                </a:ext>
              </a:extLst>
            </p:cNvPr>
            <p:cNvSpPr/>
            <p:nvPr/>
          </p:nvSpPr>
          <p:spPr>
            <a:xfrm>
              <a:off x="3425938" y="769265"/>
              <a:ext cx="1244313" cy="3326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A77032-7CDC-4B57-BBD7-9B0C05A9ABD0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BA28EB-D1CD-4FD6-89B5-95DF60B09879}"/>
              </a:ext>
            </a:extLst>
          </p:cNvPr>
          <p:cNvGrpSpPr/>
          <p:nvPr/>
        </p:nvGrpSpPr>
        <p:grpSpPr>
          <a:xfrm>
            <a:off x="1547662" y="1158294"/>
            <a:ext cx="1656185" cy="1130869"/>
            <a:chOff x="3425938" y="769265"/>
            <a:chExt cx="1770405" cy="113086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ADDAA7-35F4-4F42-8B97-3EBE0D27DE0F}"/>
                </a:ext>
              </a:extLst>
            </p:cNvPr>
            <p:cNvSpPr/>
            <p:nvPr/>
          </p:nvSpPr>
          <p:spPr>
            <a:xfrm>
              <a:off x="3425938" y="769265"/>
              <a:ext cx="1770405" cy="113086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E7C39D8-A73A-485F-9116-2ACD54CD243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0AD11-07C8-49C3-96F5-61B063ACB2CA}"/>
              </a:ext>
            </a:extLst>
          </p:cNvPr>
          <p:cNvGrpSpPr/>
          <p:nvPr/>
        </p:nvGrpSpPr>
        <p:grpSpPr>
          <a:xfrm>
            <a:off x="447488" y="2301853"/>
            <a:ext cx="3548448" cy="431923"/>
            <a:chOff x="3425938" y="769265"/>
            <a:chExt cx="3793170" cy="43192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913E00-8CE8-4551-A18B-03824F52EB08}"/>
                </a:ext>
              </a:extLst>
            </p:cNvPr>
            <p:cNvSpPr/>
            <p:nvPr/>
          </p:nvSpPr>
          <p:spPr>
            <a:xfrm>
              <a:off x="3425938" y="769265"/>
              <a:ext cx="3793170" cy="43192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3A4CA5-2BD3-4D22-912F-F2866DBDFEC8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643EE3-68DB-464D-97BE-75BA63849B47}"/>
              </a:ext>
            </a:extLst>
          </p:cNvPr>
          <p:cNvGrpSpPr/>
          <p:nvPr/>
        </p:nvGrpSpPr>
        <p:grpSpPr>
          <a:xfrm>
            <a:off x="1376492" y="3703085"/>
            <a:ext cx="1755349" cy="1380126"/>
            <a:chOff x="3425938" y="769265"/>
            <a:chExt cx="1876407" cy="129823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16CA56-0BD8-4360-8E8C-1228CEADF2EA}"/>
                </a:ext>
              </a:extLst>
            </p:cNvPr>
            <p:cNvSpPr/>
            <p:nvPr/>
          </p:nvSpPr>
          <p:spPr>
            <a:xfrm>
              <a:off x="3425938" y="769265"/>
              <a:ext cx="1876407" cy="12982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DD6F806-E3C2-47C2-9B68-16209C2C99F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9500E5-3982-49BD-9D0C-045C1234C2DF}"/>
              </a:ext>
            </a:extLst>
          </p:cNvPr>
          <p:cNvGrpSpPr/>
          <p:nvPr/>
        </p:nvGrpSpPr>
        <p:grpSpPr>
          <a:xfrm>
            <a:off x="1729209" y="3186991"/>
            <a:ext cx="1799905" cy="516094"/>
            <a:chOff x="3425938" y="769265"/>
            <a:chExt cx="1924036" cy="51609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1C8E925-831A-44D0-82A9-004879CF5071}"/>
                </a:ext>
              </a:extLst>
            </p:cNvPr>
            <p:cNvSpPr/>
            <p:nvPr/>
          </p:nvSpPr>
          <p:spPr>
            <a:xfrm>
              <a:off x="3425938" y="769265"/>
              <a:ext cx="1924036" cy="5160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72EE51-18C9-4795-B97F-2598BF3FE331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4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FF8527D5-C9FC-4D65-8D02-D58B63E07684}"/>
              </a:ext>
            </a:extLst>
          </p:cNvPr>
          <p:cNvPicPr>
            <a:picLocks noGrp="1" noChangeAspect="1" noChangeArrowheads="1"/>
          </p:cNvPicPr>
          <p:nvPr>
            <p:ph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5" y="696913"/>
            <a:ext cx="7936088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754336E-EDCD-4F76-879B-74749FD3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0D75C0-33C2-48CA-A483-820E87F701F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783822-E679-4532-B11E-B474F0D13E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4E3F921-49D3-4A0C-9C06-86864B6142CE}"/>
              </a:ext>
            </a:extLst>
          </p:cNvPr>
          <p:cNvSpPr/>
          <p:nvPr/>
        </p:nvSpPr>
        <p:spPr>
          <a:xfrm>
            <a:off x="1158496" y="1027019"/>
            <a:ext cx="1757320" cy="738907"/>
          </a:xfrm>
          <a:prstGeom prst="roundRect">
            <a:avLst/>
          </a:prstGeom>
          <a:solidFill>
            <a:srgbClr val="D9D9D9">
              <a:alpha val="60000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캐릭터 정보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6DB3C3-7E09-4422-BD2B-28FC5A7443ED}"/>
              </a:ext>
            </a:extLst>
          </p:cNvPr>
          <p:cNvSpPr/>
          <p:nvPr/>
        </p:nvSpPr>
        <p:spPr>
          <a:xfrm>
            <a:off x="6460535" y="1025855"/>
            <a:ext cx="1522690" cy="1153914"/>
          </a:xfrm>
          <a:prstGeom prst="roundRect">
            <a:avLst/>
          </a:prstGeom>
          <a:solidFill>
            <a:srgbClr val="D9D9D9">
              <a:alpha val="60000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옵션과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미니맵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1758D9B-3775-41FE-A59A-AE0F8E170D07}"/>
              </a:ext>
            </a:extLst>
          </p:cNvPr>
          <p:cNvSpPr/>
          <p:nvPr/>
        </p:nvSpPr>
        <p:spPr>
          <a:xfrm>
            <a:off x="6023092" y="3001516"/>
            <a:ext cx="1942594" cy="1803851"/>
          </a:xfrm>
          <a:prstGeom prst="roundRect">
            <a:avLst/>
          </a:prstGeom>
          <a:solidFill>
            <a:srgbClr val="D9D9D9">
              <a:alpha val="60000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공격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다양한 스킬과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아이템 </a:t>
            </a:r>
            <a:r>
              <a:rPr lang="ko-KR" altLang="en-US" sz="1200" b="1" dirty="0" err="1">
                <a:solidFill>
                  <a:schemeClr val="tx1"/>
                </a:solidFill>
              </a:rPr>
              <a:t>퀵슬롯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8A22BD-2F20-4325-A128-994AA82BA7EE}"/>
              </a:ext>
            </a:extLst>
          </p:cNvPr>
          <p:cNvSpPr/>
          <p:nvPr/>
        </p:nvSpPr>
        <p:spPr>
          <a:xfrm>
            <a:off x="1336928" y="3495070"/>
            <a:ext cx="1205462" cy="1188030"/>
          </a:xfrm>
          <a:prstGeom prst="ellipse">
            <a:avLst/>
          </a:prstGeom>
          <a:solidFill>
            <a:srgbClr val="D9D9D9"/>
          </a:solidFill>
          <a:ln w="1905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조이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스틱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0E540-433B-4E75-B1DD-1F158998A58F}"/>
              </a:ext>
            </a:extLst>
          </p:cNvPr>
          <p:cNvSpPr/>
          <p:nvPr/>
        </p:nvSpPr>
        <p:spPr>
          <a:xfrm>
            <a:off x="1178314" y="1799616"/>
            <a:ext cx="1522690" cy="1417924"/>
          </a:xfrm>
          <a:prstGeom prst="roundRect">
            <a:avLst/>
          </a:prstGeom>
          <a:solidFill>
            <a:srgbClr val="D9D9D9">
              <a:alpha val="60000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파티 상태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BCA99A8-4B7D-4BD3-BDC1-0E6F36238C34}"/>
              </a:ext>
            </a:extLst>
          </p:cNvPr>
          <p:cNvSpPr/>
          <p:nvPr/>
        </p:nvSpPr>
        <p:spPr>
          <a:xfrm>
            <a:off x="3122639" y="1025855"/>
            <a:ext cx="2835905" cy="528217"/>
          </a:xfrm>
          <a:prstGeom prst="roundRect">
            <a:avLst/>
          </a:prstGeom>
          <a:solidFill>
            <a:srgbClr val="D9D9D9">
              <a:alpha val="60000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몬스터 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08F62-F343-4865-8235-63AC2AE047B8}"/>
              </a:ext>
            </a:extLst>
          </p:cNvPr>
          <p:cNvSpPr/>
          <p:nvPr/>
        </p:nvSpPr>
        <p:spPr>
          <a:xfrm>
            <a:off x="3028573" y="3947136"/>
            <a:ext cx="2835905" cy="858231"/>
          </a:xfrm>
          <a:prstGeom prst="roundRect">
            <a:avLst/>
          </a:prstGeom>
          <a:solidFill>
            <a:srgbClr val="D9D9D9">
              <a:alpha val="60000"/>
            </a:srgb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채팅창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9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/>
              <a:t>보스 몬스터 정보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이름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이름이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속성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속성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화염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대지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바다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번개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을 이미지 아이콘으로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체력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체력 상태를 표시한다</a:t>
            </a:r>
            <a:r>
              <a:rPr lang="en-US" altLang="ko-KR" sz="1200" b="0" dirty="0"/>
              <a:t>. 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그로기</a:t>
            </a:r>
            <a:r>
              <a:rPr lang="en-US" altLang="ko-KR" sz="1200" b="0" dirty="0"/>
              <a:t> : </a:t>
            </a:r>
            <a:r>
              <a:rPr lang="ko-KR" altLang="en-US" sz="1200" b="0" dirty="0"/>
              <a:t>그로기 수치를 표시한다</a:t>
            </a:r>
            <a:r>
              <a:rPr lang="en-US" altLang="ko-KR" sz="1200" b="0" dirty="0"/>
              <a:t>. </a:t>
            </a:r>
            <a:r>
              <a:rPr lang="ko-KR" altLang="en-US" dirty="0">
                <a:solidFill>
                  <a:srgbClr val="203864"/>
                </a:solidFill>
              </a:rPr>
              <a:t>게이지가 없어지면</a:t>
            </a:r>
            <a:r>
              <a:rPr lang="en-US" altLang="ko-KR" dirty="0">
                <a:solidFill>
                  <a:srgbClr val="203864"/>
                </a:solidFill>
              </a:rPr>
              <a:t> </a:t>
            </a:r>
            <a:r>
              <a:rPr lang="ko-KR" altLang="en-US" dirty="0">
                <a:solidFill>
                  <a:srgbClr val="203864"/>
                </a:solidFill>
              </a:rPr>
              <a:t>몬스터는 행동 불능 상태</a:t>
            </a:r>
            <a:r>
              <a:rPr lang="ko-KR" altLang="en-US" sz="1200" b="0" dirty="0"/>
              <a:t>에 빠진다</a:t>
            </a:r>
            <a:r>
              <a:rPr lang="en-US" altLang="ko-KR" sz="1200" b="0" dirty="0"/>
              <a:t>.</a:t>
            </a:r>
          </a:p>
          <a:p>
            <a:pPr marL="177800" indent="-177800">
              <a:lnSpc>
                <a:spcPct val="100000"/>
              </a:lnSpc>
              <a:buFont typeface="+mj-lt"/>
              <a:buAutoNum type="arabicPeriod"/>
            </a:pPr>
            <a:endParaRPr lang="en-US" altLang="ko-KR" sz="1200" b="0" dirty="0"/>
          </a:p>
          <a:p>
            <a:r>
              <a:rPr lang="ko-KR" altLang="en-US" sz="1600" dirty="0"/>
              <a:t>던전에 대한 정보</a:t>
            </a:r>
            <a:endParaRPr lang="en-US" altLang="ko-KR" sz="16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dirty="0"/>
              <a:t>배경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던전의 배경 </a:t>
            </a:r>
            <a:r>
              <a:rPr lang="ko-KR" altLang="en-US" sz="1200" b="0" dirty="0" err="1"/>
              <a:t>이미지외</a:t>
            </a:r>
            <a:r>
              <a:rPr lang="ko-KR" altLang="en-US" sz="1200" b="0" dirty="0"/>
              <a:t> 몬스터를 표시한다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dirty="0"/>
              <a:t>이름과 설명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던전의 명칭과 스토리를 표시한다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dirty="0"/>
              <a:t>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진입 조건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드랍되는</a:t>
            </a:r>
            <a:r>
              <a:rPr lang="ko-KR" altLang="en-US" sz="1200" b="0" dirty="0"/>
              <a:t> 아이템 정보를 표시한다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dirty="0"/>
              <a:t>플레이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멀티와 솔로 플레이를 정한다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몬스터 정보</a:t>
            </a:r>
          </a:p>
        </p:txBody>
      </p:sp>
      <p:pic>
        <p:nvPicPr>
          <p:cNvPr id="8" name="내용 개체 틀 14">
            <a:extLst>
              <a:ext uri="{FF2B5EF4-FFF2-40B4-BE49-F238E27FC236}">
                <a16:creationId xmlns:a16="http://schemas.microsoft.com/office/drawing/2014/main" id="{1B0F173D-437F-4F5E-B753-A9C385E0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94158"/>
            <a:ext cx="3654425" cy="189465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2766530-FA81-4B63-B5FE-5ECDB4010A62}"/>
              </a:ext>
            </a:extLst>
          </p:cNvPr>
          <p:cNvGrpSpPr/>
          <p:nvPr/>
        </p:nvGrpSpPr>
        <p:grpSpPr>
          <a:xfrm>
            <a:off x="451126" y="817676"/>
            <a:ext cx="2941563" cy="683683"/>
            <a:chOff x="451126" y="817676"/>
            <a:chExt cx="2941563" cy="68368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DD1223-0F3F-43CC-A483-795FE1660DCC}"/>
                </a:ext>
              </a:extLst>
            </p:cNvPr>
            <p:cNvSpPr/>
            <p:nvPr/>
          </p:nvSpPr>
          <p:spPr>
            <a:xfrm>
              <a:off x="971601" y="1081376"/>
              <a:ext cx="2376264" cy="1965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138782-0321-47A7-A633-4CA94F884F2F}"/>
                </a:ext>
              </a:extLst>
            </p:cNvPr>
            <p:cNvSpPr txBox="1"/>
            <p:nvPr/>
          </p:nvSpPr>
          <p:spPr>
            <a:xfrm>
              <a:off x="1187625" y="817676"/>
              <a:ext cx="2160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보스명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C61B4EB-AF6D-4799-8182-6466A0F85016}"/>
                </a:ext>
              </a:extLst>
            </p:cNvPr>
            <p:cNvSpPr/>
            <p:nvPr/>
          </p:nvSpPr>
          <p:spPr>
            <a:xfrm>
              <a:off x="1115615" y="1339292"/>
              <a:ext cx="2232249" cy="59997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C80A20F-9D18-4EF6-B869-0BA76C64B0BF}"/>
                </a:ext>
              </a:extLst>
            </p:cNvPr>
            <p:cNvGrpSpPr/>
            <p:nvPr/>
          </p:nvGrpSpPr>
          <p:grpSpPr>
            <a:xfrm>
              <a:off x="1870176" y="850548"/>
              <a:ext cx="695760" cy="191656"/>
              <a:chOff x="3425940" y="769268"/>
              <a:chExt cx="695760" cy="19165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52CA6A0-A7A6-4DA5-AF12-BD01A921735A}"/>
                  </a:ext>
                </a:extLst>
              </p:cNvPr>
              <p:cNvSpPr/>
              <p:nvPr/>
            </p:nvSpPr>
            <p:spPr>
              <a:xfrm>
                <a:off x="3425940" y="769268"/>
                <a:ext cx="695760" cy="191656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14D57DE-077D-48C7-81AA-F64794B1FE85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1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4A65E74-F0A6-4E1E-87E0-BCD4FA90363E}"/>
                </a:ext>
              </a:extLst>
            </p:cNvPr>
            <p:cNvGrpSpPr/>
            <p:nvPr/>
          </p:nvGrpSpPr>
          <p:grpSpPr>
            <a:xfrm>
              <a:off x="451126" y="867665"/>
              <a:ext cx="683864" cy="633694"/>
              <a:chOff x="3425940" y="769267"/>
              <a:chExt cx="683864" cy="63369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B10A0D3-59E4-480A-9B1A-6633BB9D107D}"/>
                  </a:ext>
                </a:extLst>
              </p:cNvPr>
              <p:cNvSpPr/>
              <p:nvPr/>
            </p:nvSpPr>
            <p:spPr>
              <a:xfrm>
                <a:off x="3425940" y="769267"/>
                <a:ext cx="683864" cy="633694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51CF0F6-5928-4DEF-8618-18157D803A21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2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5050A0-FA8A-4AE3-9307-C33E4A2F3D04}"/>
                </a:ext>
              </a:extLst>
            </p:cNvPr>
            <p:cNvSpPr/>
            <p:nvPr/>
          </p:nvSpPr>
          <p:spPr>
            <a:xfrm>
              <a:off x="990632" y="1080452"/>
              <a:ext cx="1277112" cy="1855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E2F4718-D8D9-410D-889D-824C5DA3EC29}"/>
                </a:ext>
              </a:extLst>
            </p:cNvPr>
            <p:cNvSpPr/>
            <p:nvPr/>
          </p:nvSpPr>
          <p:spPr>
            <a:xfrm>
              <a:off x="539552" y="895224"/>
              <a:ext cx="576064" cy="576064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속성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D5B75E9-8FD3-404D-B469-B1A3B46E31CD}"/>
                </a:ext>
              </a:extLst>
            </p:cNvPr>
            <p:cNvGrpSpPr/>
            <p:nvPr/>
          </p:nvGrpSpPr>
          <p:grpSpPr>
            <a:xfrm>
              <a:off x="1134647" y="1274444"/>
              <a:ext cx="2258042" cy="171632"/>
              <a:chOff x="3425940" y="769267"/>
              <a:chExt cx="2258042" cy="17163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BDAA4A7-82D2-4CC1-9C6D-39A4EB5179C5}"/>
                  </a:ext>
                </a:extLst>
              </p:cNvPr>
              <p:cNvSpPr/>
              <p:nvPr/>
            </p:nvSpPr>
            <p:spPr>
              <a:xfrm>
                <a:off x="3425940" y="769267"/>
                <a:ext cx="2258042" cy="171632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DE137AD-BC6B-49FE-874A-BEA0A1EFFA4A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4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99CF57-BDEA-4B96-83F2-74119C6EC42D}"/>
                </a:ext>
              </a:extLst>
            </p:cNvPr>
            <p:cNvGrpSpPr/>
            <p:nvPr/>
          </p:nvGrpSpPr>
          <p:grpSpPr>
            <a:xfrm>
              <a:off x="1135208" y="1042204"/>
              <a:ext cx="2249889" cy="235765"/>
              <a:chOff x="3425939" y="769267"/>
              <a:chExt cx="2249889" cy="23576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4200624-1096-417D-B877-54A298EBA9CD}"/>
                  </a:ext>
                </a:extLst>
              </p:cNvPr>
              <p:cNvSpPr/>
              <p:nvPr/>
            </p:nvSpPr>
            <p:spPr>
              <a:xfrm>
                <a:off x="3425940" y="769268"/>
                <a:ext cx="144016" cy="1440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n w="3175">
                      <a:solidFill>
                        <a:schemeClr val="tx1"/>
                      </a:solidFill>
                    </a:ln>
                  </a:rPr>
                  <a:t>3</a:t>
                </a:r>
                <a:endParaRPr lang="ko-KR" altLang="en-US" sz="1400" b="1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2A95AEF-9748-4186-8FCA-243F74CCCBCE}"/>
                  </a:ext>
                </a:extLst>
              </p:cNvPr>
              <p:cNvSpPr/>
              <p:nvPr/>
            </p:nvSpPr>
            <p:spPr>
              <a:xfrm>
                <a:off x="3425939" y="769267"/>
                <a:ext cx="2249889" cy="235765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6" name="내용 개체 틀 9">
            <a:extLst>
              <a:ext uri="{FF2B5EF4-FFF2-40B4-BE49-F238E27FC236}">
                <a16:creationId xmlns:a16="http://schemas.microsoft.com/office/drawing/2014/main" id="{932F16E7-D25A-46EF-811C-A5E9C70C2B05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l="-138" r="-593"/>
          <a:stretch/>
        </p:blipFill>
        <p:spPr>
          <a:xfrm>
            <a:off x="423863" y="3101443"/>
            <a:ext cx="3643312" cy="2031476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8F69047-6D4C-4FF4-869F-2455558C0A69}"/>
              </a:ext>
            </a:extLst>
          </p:cNvPr>
          <p:cNvGrpSpPr/>
          <p:nvPr/>
        </p:nvGrpSpPr>
        <p:grpSpPr>
          <a:xfrm>
            <a:off x="542172" y="4793644"/>
            <a:ext cx="2698837" cy="292461"/>
            <a:chOff x="3425939" y="764838"/>
            <a:chExt cx="2698837" cy="29246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B52019E-FD84-4E07-9995-329D10F15A95}"/>
                </a:ext>
              </a:extLst>
            </p:cNvPr>
            <p:cNvSpPr/>
            <p:nvPr/>
          </p:nvSpPr>
          <p:spPr>
            <a:xfrm>
              <a:off x="3425939" y="764838"/>
              <a:ext cx="2698837" cy="29246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CAE9AF4-64AC-45B4-91B4-452C67F29834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tx1"/>
                    </a:solidFill>
                  </a:ln>
                </a:rPr>
                <a:t>2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3964EA-1624-45A9-AE30-CE38F75EAFB1}"/>
              </a:ext>
            </a:extLst>
          </p:cNvPr>
          <p:cNvGrpSpPr/>
          <p:nvPr/>
        </p:nvGrpSpPr>
        <p:grpSpPr>
          <a:xfrm>
            <a:off x="3331141" y="3151594"/>
            <a:ext cx="645902" cy="1581315"/>
            <a:chOff x="3425939" y="769268"/>
            <a:chExt cx="645902" cy="14483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826FBD-7F07-4991-B433-1ED6CAE2598F}"/>
                </a:ext>
              </a:extLst>
            </p:cNvPr>
            <p:cNvSpPr/>
            <p:nvPr/>
          </p:nvSpPr>
          <p:spPr>
            <a:xfrm>
              <a:off x="3425939" y="769268"/>
              <a:ext cx="645902" cy="144835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681D439-A189-4874-8ED9-1094FBBDEAA8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tx1"/>
                    </a:solidFill>
                  </a:ln>
                </a:rPr>
                <a:t>3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FC788E-5125-4317-8545-F809E66944E3}"/>
              </a:ext>
            </a:extLst>
          </p:cNvPr>
          <p:cNvGrpSpPr/>
          <p:nvPr/>
        </p:nvGrpSpPr>
        <p:grpSpPr>
          <a:xfrm>
            <a:off x="3321875" y="4790034"/>
            <a:ext cx="645902" cy="261679"/>
            <a:chOff x="3425939" y="769268"/>
            <a:chExt cx="645902" cy="26167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E2607A-0EE7-4C8E-9A96-6A4984E9E352}"/>
                </a:ext>
              </a:extLst>
            </p:cNvPr>
            <p:cNvSpPr/>
            <p:nvPr/>
          </p:nvSpPr>
          <p:spPr>
            <a:xfrm>
              <a:off x="3425939" y="769269"/>
              <a:ext cx="645902" cy="26167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EA33201-5058-47E5-89E6-B0768DAB457F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4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7E82EEE-873E-41F2-84B8-092AFF30B035}"/>
              </a:ext>
            </a:extLst>
          </p:cNvPr>
          <p:cNvGrpSpPr/>
          <p:nvPr/>
        </p:nvGrpSpPr>
        <p:grpSpPr>
          <a:xfrm>
            <a:off x="539551" y="3139690"/>
            <a:ext cx="2701458" cy="1581315"/>
            <a:chOff x="3425939" y="769268"/>
            <a:chExt cx="2537484" cy="145924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7FE5A3-D668-4DC9-9F16-EAF16EACCE38}"/>
                </a:ext>
              </a:extLst>
            </p:cNvPr>
            <p:cNvSpPr/>
            <p:nvPr/>
          </p:nvSpPr>
          <p:spPr>
            <a:xfrm>
              <a:off x="3425939" y="769268"/>
              <a:ext cx="2537484" cy="145924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52FD492-EB0A-405C-AC8E-6203767537C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 w="3175">
                    <a:solidFill>
                      <a:schemeClr val="tx1"/>
                    </a:solidFill>
                  </a:ln>
                </a:rPr>
                <a:t>1</a:t>
              </a:r>
              <a:endParaRPr lang="ko-KR" altLang="en-US" sz="1400" b="1" dirty="0">
                <a:ln w="31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10274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1141</Words>
  <Application>Microsoft Office PowerPoint</Application>
  <PresentationFormat>화면 슬라이드 쇼(16:10)</PresentationFormat>
  <Paragraphs>238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돋움</vt:lpstr>
      <vt:lpstr>맑은 고딕</vt:lpstr>
      <vt:lpstr>Arial</vt:lpstr>
      <vt:lpstr>Calibri</vt:lpstr>
      <vt:lpstr>Wingdings</vt:lpstr>
      <vt:lpstr>blank</vt:lpstr>
      <vt:lpstr>디자인 사용자 지정</vt:lpstr>
      <vt:lpstr>Custom Design</vt:lpstr>
      <vt:lpstr>PowerPoint 프레젠테이션</vt:lpstr>
      <vt:lpstr>타 게임 분석</vt:lpstr>
      <vt:lpstr>타 게임 분석</vt:lpstr>
      <vt:lpstr>타 게임 분석</vt:lpstr>
      <vt:lpstr>타게임 분석</vt:lpstr>
      <vt:lpstr>타 게임 분석</vt:lpstr>
      <vt:lpstr>타 게임 분석</vt:lpstr>
      <vt:lpstr>타 게임 분석</vt:lpstr>
      <vt:lpstr>내 게임</vt:lpstr>
      <vt:lpstr>내 게임 </vt:lpstr>
      <vt:lpstr>내 게임</vt:lpstr>
      <vt:lpstr>내 게임</vt:lpstr>
      <vt:lpstr>내 게임</vt:lpstr>
    </vt:vector>
  </TitlesOfParts>
  <Company>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lia A</cp:lastModifiedBy>
  <cp:revision>5444</cp:revision>
  <dcterms:created xsi:type="dcterms:W3CDTF">2019-09-02T05:55:58Z</dcterms:created>
  <dcterms:modified xsi:type="dcterms:W3CDTF">2019-11-19T01:00:05Z</dcterms:modified>
</cp:coreProperties>
</file>